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48" r:id="rId3"/>
    <p:sldId id="449" r:id="rId4"/>
    <p:sldId id="546" r:id="rId5"/>
    <p:sldId id="450" r:id="rId6"/>
    <p:sldId id="513" r:id="rId7"/>
    <p:sldId id="551" r:id="rId8"/>
    <p:sldId id="459" r:id="rId9"/>
    <p:sldId id="508" r:id="rId10"/>
    <p:sldId id="453" r:id="rId11"/>
    <p:sldId id="552" r:id="rId12"/>
    <p:sldId id="536" r:id="rId13"/>
    <p:sldId id="537" r:id="rId14"/>
    <p:sldId id="539" r:id="rId15"/>
    <p:sldId id="553" r:id="rId16"/>
    <p:sldId id="568" r:id="rId17"/>
    <p:sldId id="460" r:id="rId18"/>
    <p:sldId id="461" r:id="rId19"/>
    <p:sldId id="554" r:id="rId20"/>
    <p:sldId id="456" r:id="rId21"/>
    <p:sldId id="493" r:id="rId22"/>
    <p:sldId id="452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CECEC"/>
    <a:srgbClr val="F5FF80"/>
    <a:srgbClr val="D7E4E3"/>
    <a:srgbClr val="000000"/>
    <a:srgbClr val="F1EAE3"/>
    <a:srgbClr val="FBFBFB"/>
    <a:srgbClr val="EC5B5C"/>
    <a:srgbClr val="F8F8F8"/>
    <a:srgbClr val="D6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99" autoAdjust="0"/>
  </p:normalViewPr>
  <p:slideViewPr>
    <p:cSldViewPr snapToGrid="0" showGuides="1">
      <p:cViewPr varScale="1">
        <p:scale>
          <a:sx n="110" d="100"/>
          <a:sy n="110" d="100"/>
        </p:scale>
        <p:origin x="76" y="148"/>
      </p:cViewPr>
      <p:guideLst>
        <p:guide orient="horz" pos="2132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7"/>
    </p:cViewPr>
  </p:sorterViewPr>
  <p:notesViewPr>
    <p:cSldViewPr snapToGrid="0">
      <p:cViewPr varScale="1">
        <p:scale>
          <a:sx n="57" d="100"/>
          <a:sy n="57" d="100"/>
        </p:scale>
        <p:origin x="2112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7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997200" y="1498600"/>
            <a:ext cx="2605547" cy="3860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873500" y="1239451"/>
            <a:ext cx="4445000" cy="4184104"/>
          </a:xfrm>
          <a:custGeom>
            <a:avLst/>
            <a:gdLst>
              <a:gd name="connsiteX0" fmla="*/ 2981449 w 5943422"/>
              <a:gd name="connsiteY0" fmla="*/ 1865473 h 5594578"/>
              <a:gd name="connsiteX1" fmla="*/ 3633667 w 5943422"/>
              <a:gd name="connsiteY1" fmla="*/ 2144386 h 5594578"/>
              <a:gd name="connsiteX2" fmla="*/ 3902231 w 5943422"/>
              <a:gd name="connsiteY2" fmla="*/ 2839830 h 5594578"/>
              <a:gd name="connsiteX3" fmla="*/ 3633667 w 5943422"/>
              <a:gd name="connsiteY3" fmla="*/ 3540139 h 5594578"/>
              <a:gd name="connsiteX4" fmla="*/ 2981449 w 5943422"/>
              <a:gd name="connsiteY4" fmla="*/ 3823916 h 5594578"/>
              <a:gd name="connsiteX5" fmla="*/ 2321322 w 5943422"/>
              <a:gd name="connsiteY5" fmla="*/ 3540139 h 5594578"/>
              <a:gd name="connsiteX6" fmla="*/ 2041193 w 5943422"/>
              <a:gd name="connsiteY6" fmla="*/ 2839830 h 5594578"/>
              <a:gd name="connsiteX7" fmla="*/ 2319494 w 5943422"/>
              <a:gd name="connsiteY7" fmla="*/ 2144386 h 5594578"/>
              <a:gd name="connsiteX8" fmla="*/ 2981449 w 5943422"/>
              <a:gd name="connsiteY8" fmla="*/ 1865473 h 5594578"/>
              <a:gd name="connsiteX9" fmla="*/ 2971704 w 5943422"/>
              <a:gd name="connsiteY9" fmla="*/ 1106325 h 5594578"/>
              <a:gd name="connsiteX10" fmla="*/ 2023435 w 5943422"/>
              <a:gd name="connsiteY10" fmla="*/ 1333641 h 5594578"/>
              <a:gd name="connsiteX11" fmla="*/ 1369760 w 5943422"/>
              <a:gd name="connsiteY11" fmla="*/ 1945097 h 5594578"/>
              <a:gd name="connsiteX12" fmla="*/ 1126197 w 5943422"/>
              <a:gd name="connsiteY12" fmla="*/ 2834957 h 5594578"/>
              <a:gd name="connsiteX13" fmla="*/ 1369760 w 5943422"/>
              <a:gd name="connsiteY13" fmla="*/ 3732036 h 5594578"/>
              <a:gd name="connsiteX14" fmla="*/ 2023435 w 5943422"/>
              <a:gd name="connsiteY14" fmla="*/ 4351786 h 5594578"/>
              <a:gd name="connsiteX15" fmla="*/ 2971704 w 5943422"/>
              <a:gd name="connsiteY15" fmla="*/ 4583064 h 5594578"/>
              <a:gd name="connsiteX16" fmla="*/ 3919981 w 5943422"/>
              <a:gd name="connsiteY16" fmla="*/ 4351786 h 5594578"/>
              <a:gd name="connsiteX17" fmla="*/ 4573661 w 5943422"/>
              <a:gd name="connsiteY17" fmla="*/ 3732036 h 5594578"/>
              <a:gd name="connsiteX18" fmla="*/ 4817226 w 5943422"/>
              <a:gd name="connsiteY18" fmla="*/ 2834957 h 5594578"/>
              <a:gd name="connsiteX19" fmla="*/ 4573661 w 5943422"/>
              <a:gd name="connsiteY19" fmla="*/ 1947260 h 5594578"/>
              <a:gd name="connsiteX20" fmla="*/ 3919981 w 5943422"/>
              <a:gd name="connsiteY20" fmla="*/ 1334723 h 5594578"/>
              <a:gd name="connsiteX21" fmla="*/ 2971704 w 5943422"/>
              <a:gd name="connsiteY21" fmla="*/ 1106325 h 5594578"/>
              <a:gd name="connsiteX22" fmla="*/ 0 w 5943422"/>
              <a:gd name="connsiteY22" fmla="*/ 0 h 5594578"/>
              <a:gd name="connsiteX23" fmla="*/ 5943422 w 5943422"/>
              <a:gd name="connsiteY23" fmla="*/ 0 h 5594578"/>
              <a:gd name="connsiteX24" fmla="*/ 5943422 w 5943422"/>
              <a:gd name="connsiteY24" fmla="*/ 5594578 h 5594578"/>
              <a:gd name="connsiteX25" fmla="*/ 0 w 5943422"/>
              <a:gd name="connsiteY25" fmla="*/ 5594578 h 559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43422" h="5594578">
                <a:moveTo>
                  <a:pt x="2981449" y="1865473"/>
                </a:moveTo>
                <a:cubicBezTo>
                  <a:pt x="3243614" y="1871361"/>
                  <a:pt x="3461018" y="1964330"/>
                  <a:pt x="3633667" y="2144386"/>
                </a:cubicBezTo>
                <a:cubicBezTo>
                  <a:pt x="3806314" y="2324439"/>
                  <a:pt x="3895837" y="2556254"/>
                  <a:pt x="3902231" y="2839830"/>
                </a:cubicBezTo>
                <a:cubicBezTo>
                  <a:pt x="3895837" y="3123809"/>
                  <a:pt x="3806314" y="3357245"/>
                  <a:pt x="3633667" y="3540139"/>
                </a:cubicBezTo>
                <a:cubicBezTo>
                  <a:pt x="3461018" y="3723032"/>
                  <a:pt x="3243614" y="3817624"/>
                  <a:pt x="2981449" y="3823916"/>
                </a:cubicBezTo>
                <a:cubicBezTo>
                  <a:pt x="2720604" y="3817624"/>
                  <a:pt x="2500562" y="3723032"/>
                  <a:pt x="2321322" y="3540139"/>
                </a:cubicBezTo>
                <a:cubicBezTo>
                  <a:pt x="2142079" y="3357245"/>
                  <a:pt x="2048704" y="3123809"/>
                  <a:pt x="2041193" y="2839830"/>
                </a:cubicBezTo>
                <a:cubicBezTo>
                  <a:pt x="2048399" y="2556254"/>
                  <a:pt x="2141167" y="2324439"/>
                  <a:pt x="2319494" y="2144386"/>
                </a:cubicBezTo>
                <a:cubicBezTo>
                  <a:pt x="2497821" y="1964330"/>
                  <a:pt x="2718472" y="1871361"/>
                  <a:pt x="2981449" y="1865473"/>
                </a:cubicBezTo>
                <a:close/>
                <a:moveTo>
                  <a:pt x="2971704" y="1106325"/>
                </a:moveTo>
                <a:cubicBezTo>
                  <a:pt x="2616143" y="1109263"/>
                  <a:pt x="2300054" y="1185034"/>
                  <a:pt x="2023435" y="1333641"/>
                </a:cubicBezTo>
                <a:cubicBezTo>
                  <a:pt x="1746818" y="1482249"/>
                  <a:pt x="1528926" y="1686067"/>
                  <a:pt x="1369760" y="1945097"/>
                </a:cubicBezTo>
                <a:cubicBezTo>
                  <a:pt x="1210594" y="2204130"/>
                  <a:pt x="1129405" y="2500749"/>
                  <a:pt x="1126197" y="2834957"/>
                </a:cubicBezTo>
                <a:cubicBezTo>
                  <a:pt x="1129405" y="3170944"/>
                  <a:pt x="1210594" y="3469969"/>
                  <a:pt x="1369760" y="3732036"/>
                </a:cubicBezTo>
                <a:cubicBezTo>
                  <a:pt x="1528926" y="3994103"/>
                  <a:pt x="1746818" y="4200686"/>
                  <a:pt x="2023435" y="4351786"/>
                </a:cubicBezTo>
                <a:cubicBezTo>
                  <a:pt x="2300054" y="4502883"/>
                  <a:pt x="2616143" y="4579978"/>
                  <a:pt x="2971704" y="4583064"/>
                </a:cubicBezTo>
                <a:cubicBezTo>
                  <a:pt x="3327269" y="4579978"/>
                  <a:pt x="3643361" y="4502883"/>
                  <a:pt x="3919981" y="4351786"/>
                </a:cubicBezTo>
                <a:cubicBezTo>
                  <a:pt x="4196600" y="4200686"/>
                  <a:pt x="4414495" y="3994103"/>
                  <a:pt x="4573661" y="3732036"/>
                </a:cubicBezTo>
                <a:cubicBezTo>
                  <a:pt x="4732829" y="3469969"/>
                  <a:pt x="4814017" y="3170944"/>
                  <a:pt x="4817226" y="2834957"/>
                </a:cubicBezTo>
                <a:cubicBezTo>
                  <a:pt x="4814017" y="2502280"/>
                  <a:pt x="4732829" y="2206382"/>
                  <a:pt x="4573661" y="1947260"/>
                </a:cubicBezTo>
                <a:cubicBezTo>
                  <a:pt x="4414495" y="1688141"/>
                  <a:pt x="4196600" y="1483961"/>
                  <a:pt x="3919981" y="1334723"/>
                </a:cubicBezTo>
                <a:cubicBezTo>
                  <a:pt x="3643361" y="1185486"/>
                  <a:pt x="3327269" y="1109352"/>
                  <a:pt x="2971704" y="1106325"/>
                </a:cubicBezTo>
                <a:close/>
                <a:moveTo>
                  <a:pt x="0" y="0"/>
                </a:moveTo>
                <a:lnTo>
                  <a:pt x="5943422" y="0"/>
                </a:lnTo>
                <a:lnTo>
                  <a:pt x="5943422" y="5594578"/>
                </a:lnTo>
                <a:lnTo>
                  <a:pt x="0" y="5594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70665" y="1432941"/>
            <a:ext cx="3619500" cy="4915074"/>
          </a:xfrm>
          <a:custGeom>
            <a:avLst/>
            <a:gdLst>
              <a:gd name="connsiteX0" fmla="*/ 739770 w 4781550"/>
              <a:gd name="connsiteY0" fmla="*/ 1516350 h 6493072"/>
              <a:gd name="connsiteX1" fmla="*/ 739770 w 4781550"/>
              <a:gd name="connsiteY1" fmla="*/ 2345459 h 6493072"/>
              <a:gd name="connsiteX2" fmla="*/ 1882799 w 4781550"/>
              <a:gd name="connsiteY2" fmla="*/ 2345459 h 6493072"/>
              <a:gd name="connsiteX3" fmla="*/ 1882799 w 4781550"/>
              <a:gd name="connsiteY3" fmla="*/ 5367892 h 6493072"/>
              <a:gd name="connsiteX4" fmla="*/ 2887759 w 4781550"/>
              <a:gd name="connsiteY4" fmla="*/ 5367892 h 6493072"/>
              <a:gd name="connsiteX5" fmla="*/ 2887759 w 4781550"/>
              <a:gd name="connsiteY5" fmla="*/ 2345459 h 6493072"/>
              <a:gd name="connsiteX6" fmla="*/ 4041779 w 4781550"/>
              <a:gd name="connsiteY6" fmla="*/ 2345459 h 6493072"/>
              <a:gd name="connsiteX7" fmla="*/ 4041779 w 4781550"/>
              <a:gd name="connsiteY7" fmla="*/ 1516350 h 6493072"/>
              <a:gd name="connsiteX8" fmla="*/ 0 w 4781550"/>
              <a:gd name="connsiteY8" fmla="*/ 0 h 6493072"/>
              <a:gd name="connsiteX9" fmla="*/ 4781550 w 4781550"/>
              <a:gd name="connsiteY9" fmla="*/ 0 h 6493072"/>
              <a:gd name="connsiteX10" fmla="*/ 4781550 w 4781550"/>
              <a:gd name="connsiteY10" fmla="*/ 6493072 h 6493072"/>
              <a:gd name="connsiteX11" fmla="*/ 0 w 4781550"/>
              <a:gd name="connsiteY11" fmla="*/ 6493072 h 64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81550" h="6493072">
                <a:moveTo>
                  <a:pt x="739770" y="1516350"/>
                </a:moveTo>
                <a:lnTo>
                  <a:pt x="739770" y="2345459"/>
                </a:lnTo>
                <a:lnTo>
                  <a:pt x="1882799" y="2345459"/>
                </a:lnTo>
                <a:lnTo>
                  <a:pt x="1882799" y="5367892"/>
                </a:lnTo>
                <a:lnTo>
                  <a:pt x="2887759" y="5367892"/>
                </a:lnTo>
                <a:lnTo>
                  <a:pt x="2887759" y="2345459"/>
                </a:lnTo>
                <a:lnTo>
                  <a:pt x="4041779" y="2345459"/>
                </a:lnTo>
                <a:lnTo>
                  <a:pt x="4041779" y="1516350"/>
                </a:lnTo>
                <a:close/>
                <a:moveTo>
                  <a:pt x="0" y="0"/>
                </a:moveTo>
                <a:lnTo>
                  <a:pt x="4781550" y="0"/>
                </a:lnTo>
                <a:lnTo>
                  <a:pt x="4781550" y="6493072"/>
                </a:lnTo>
                <a:lnTo>
                  <a:pt x="0" y="64930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46700" y="1104900"/>
            <a:ext cx="2833400" cy="21971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346700" y="3556001"/>
            <a:ext cx="2833400" cy="219709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462433" y="2501901"/>
            <a:ext cx="2833400" cy="32512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1.xml"/><Relationship Id="rId2" Type="http://schemas.openxmlformats.org/officeDocument/2006/relationships/image" Target="../media/image29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82600"/>
            <a:ext cx="11427460" cy="3192145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769620" y="1626870"/>
            <a:ext cx="5817235" cy="433832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br>
              <a:rPr lang="en-US" altLang="zh-CN" sz="8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kumimoji="1" lang="en-US" altLang="zh-CN" sz="8000" dirty="0">
                <a:gradFill>
                  <a:gsLst>
                    <a:gs pos="0">
                      <a:srgbClr val="0EAAF6"/>
                    </a:gs>
                    <a:gs pos="49000">
                      <a:srgbClr val="7885C6"/>
                    </a:gs>
                    <a:gs pos="100000">
                      <a:srgbClr val="FFB6BF"/>
                    </a:gs>
                  </a:gsLst>
                  <a:lin ang="2400000" scaled="0"/>
                </a:gradFill>
                <a:latin typeface="Pirate Scripts" panose="02000500000000000000" pitchFamily="2" charset="0"/>
                <a:sym typeface="+mn-ea"/>
              </a:rPr>
              <a:t> </a:t>
            </a:r>
            <a:r>
              <a:rPr lang="en-US" altLang="zh-CN" sz="6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  <a:sym typeface="+mn-ea"/>
              </a:rPr>
              <a:t>Dante AV Project</a:t>
            </a:r>
            <a:endParaRPr kumimoji="1" lang="en-US" altLang="zh-CN" sz="4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charset="0"/>
              <a:cs typeface="Times New Roman" panose="02020603050405020304" charset="0"/>
            </a:endParaRPr>
          </a:p>
          <a:p>
            <a:r>
              <a:rPr kumimoji="1" lang="en-US" altLang="zh-CN" sz="8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charset="0"/>
                <a:ea typeface="思源黑体 Heavy" charset="0"/>
              </a:rPr>
              <a:t>   </a:t>
            </a:r>
            <a:r>
              <a:rPr kumimoji="1" lang="en-US" altLang="zh-CN" sz="36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charset="0"/>
                <a:ea typeface="思源黑体 Heavy" charset="0"/>
                <a:cs typeface="Arial" panose="020B0604020202020204" pitchFamily="34" charset="0"/>
              </a:rPr>
              <a:t>Group6</a:t>
            </a:r>
            <a:r>
              <a:rPr kumimoji="1" lang="zh-CN" altLang="en-US" sz="36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charset="0"/>
                <a:ea typeface="思源黑体 Heavy" charset="0"/>
                <a:cs typeface="Arial" panose="020B0604020202020204" pitchFamily="34" charset="0"/>
              </a:rPr>
              <a:t>-</a:t>
            </a:r>
            <a:r>
              <a:rPr kumimoji="1" lang="en-US" altLang="zh-CN" sz="36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charset="0"/>
                <a:ea typeface="思源黑体 Heavy" charset="0"/>
                <a:cs typeface="Arial" panose="020B0604020202020204" pitchFamily="34" charset="0"/>
              </a:rPr>
              <a:t>CST01</a:t>
            </a:r>
            <a:endParaRPr kumimoji="1" lang="en-US" altLang="zh-CN" sz="3600" dirty="0">
              <a:gradFill>
                <a:gsLst>
                  <a:gs pos="0">
                    <a:srgbClr val="0EAAF6"/>
                  </a:gs>
                  <a:gs pos="49000">
                    <a:srgbClr val="7885C6"/>
                  </a:gs>
                  <a:gs pos="100000">
                    <a:srgbClr val="FFB6BF"/>
                  </a:gs>
                </a:gsLst>
                <a:lin ang="2400000" scaled="0"/>
              </a:gradFill>
              <a:latin typeface="Pirate Scripts" panose="02000500000000000000" pitchFamily="2" charset="0"/>
              <a:cs typeface="Arial" panose="020B0604020202020204" pitchFamily="34" charset="0"/>
            </a:endParaRPr>
          </a:p>
          <a:p>
            <a:endParaRPr kumimoji="1" lang="en-US" altLang="zh-CN" sz="3600" dirty="0">
              <a:gradFill>
                <a:gsLst>
                  <a:gs pos="0">
                    <a:srgbClr val="0EAAF6"/>
                  </a:gs>
                  <a:gs pos="49000">
                    <a:srgbClr val="7885C6"/>
                  </a:gs>
                  <a:gs pos="100000">
                    <a:srgbClr val="FFB6BF"/>
                  </a:gs>
                </a:gsLst>
                <a:lin ang="2400000" scaled="0"/>
              </a:gradFill>
              <a:latin typeface="Pirate Scripts" panose="02000500000000000000" pitchFamily="2" charset="0"/>
              <a:ea typeface="思源黑体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769391" y="716507"/>
            <a:ext cx="2511187" cy="36830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AUDINATE</a:t>
            </a:r>
            <a:endParaRPr lang="en-US" altLang="zh-CN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49521"/>
            <a:ext cx="3534410" cy="4757420"/>
          </a:xfrm>
          <a:prstGeom prst="rect">
            <a:avLst/>
          </a:prstGeom>
        </p:spPr>
      </p:pic>
      <p:pic>
        <p:nvPicPr>
          <p:cNvPr id="2" name="图片 1" descr="upload_post_object_v2_415619713"/>
          <p:cNvPicPr>
            <a:picLocks noChangeAspect="1"/>
          </p:cNvPicPr>
          <p:nvPr/>
        </p:nvPicPr>
        <p:blipFill>
          <a:blip r:embed="rId3"/>
          <a:srcRect l="12690" t="12829" r="8460"/>
          <a:stretch>
            <a:fillRect/>
          </a:stretch>
        </p:blipFill>
        <p:spPr>
          <a:xfrm>
            <a:off x="395884" y="704733"/>
            <a:ext cx="418444" cy="381337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351325" y="5521779"/>
          <a:ext cx="4653280" cy="914400"/>
        </p:xfrm>
        <a:graphic>
          <a:graphicData uri="http://schemas.openxmlformats.org/drawingml/2006/table">
            <a:tbl>
              <a:tblPr/>
              <a:tblGrid>
                <a:gridCol w="928370"/>
                <a:gridCol w="969645"/>
                <a:gridCol w="2755265"/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latin typeface="Times New Roman" panose="02020603050405020304" charset="0"/>
                          <a:cs typeface="等线" panose="02010600030101010101" charset="-122"/>
                        </a:rPr>
                        <a:t>Student ID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latin typeface="Times New Roman" panose="02020603050405020304" charset="0"/>
                          <a:cs typeface="等线" panose="02010600030101010101" charset="-122"/>
                        </a:rPr>
                        <a:t>Name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latin typeface="Times New Roman" panose="02020603050405020304" charset="0"/>
                          <a:cs typeface="等线" panose="02010600030101010101" charset="-122"/>
                        </a:rPr>
                        <a:t>Surname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>
                        <a:alpha val="10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202219044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Yueheng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Wang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202219015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Jun 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Qi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202219077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Jiayi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Li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202219102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Xiaoyuanying 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Kuang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202219072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Fanghua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>
                          <a:latin typeface="Times New Roman" panose="02020603050405020304" charset="0"/>
                          <a:cs typeface="等线" panose="02010600030101010101" charset="-122"/>
                        </a:rPr>
                        <a:t>Dai</a:t>
                      </a:r>
                      <a:endParaRPr lang="zh-CN" altLang="en-US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F0D9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95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801995" y="2174875"/>
            <a:ext cx="5856605" cy="341503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Cash-FlowStatement &amp; Viability Indicators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  <a:p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383088" y="614090"/>
            <a:ext cx="307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-  CHAPTER 3 -</a:t>
            </a:r>
            <a:endParaRPr lang="en-US" sz="32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42034" y="61214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202219077-Jiayi Li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李佳怡</a:t>
            </a:r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2818284" y="243413"/>
            <a:ext cx="6556598" cy="73859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Alternative A- Cash Flow</a:t>
            </a:r>
            <a:endParaRPr lang="en-US" altLang="zh-CN"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255590" y="6263083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02219077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-Jiayi Li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李佳怡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upload_post_object_v2_17206788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0150"/>
            <a:ext cx="12192000" cy="4797701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365430" y="-1845"/>
            <a:ext cx="2178844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600" b="1" dirty="0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15years: 2019</a:t>
            </a:r>
            <a:r>
              <a:rPr lang="zh-CN" altLang="en-US" sz="1600" b="1" dirty="0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zh-CN" sz="1600" b="1" dirty="0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2024</a:t>
            </a:r>
            <a:endParaRPr lang="zh-CN" altLang="en-US" sz="1600" b="1" dirty="0">
              <a:solidFill>
                <a:srgbClr val="ED7D3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641681" y="428625"/>
            <a:ext cx="173831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600" b="1" dirty="0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Inflation rate: 2.96%</a:t>
            </a:r>
            <a:endParaRPr lang="zh-CN" altLang="en-US" sz="1600" b="1" dirty="0">
              <a:solidFill>
                <a:srgbClr val="ED7D3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336876" y="796925"/>
            <a:ext cx="734992" cy="130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891377" y="544414"/>
            <a:ext cx="5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30 %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" y="0"/>
            <a:ext cx="694420" cy="982008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462987" y="3570790"/>
            <a:ext cx="951246" cy="259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0" y="6124583"/>
            <a:ext cx="3880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charset="0"/>
                <a:cs typeface="Times New Roman" panose="02020603050405020304" charset="0"/>
              </a:rPr>
              <a:t> 60% of the technology development cost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 userDrawn="1"/>
        </p:nvSpPr>
        <p:spPr>
          <a:xfrm>
            <a:off x="9255590" y="6263083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02219077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-Jiayi Li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李佳怡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3011324" y="298658"/>
            <a:ext cx="6556598" cy="73859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Alternative B- Cash Flow</a:t>
            </a:r>
            <a:endParaRPr lang="en-US" altLang="zh-CN" dirty="0"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图片 3" descr="upload_post_object_v2_39952516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6668"/>
            <a:ext cx="12192000" cy="4784663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664744" y="1333500"/>
            <a:ext cx="1988344" cy="202406"/>
          </a:xfrm>
          <a:prstGeom prst="rect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7" name="直接箭头连接符 6"/>
          <p:cNvCxnSpPr>
            <a:stCxn id="6" idx="1"/>
          </p:cNvCxnSpPr>
          <p:nvPr userDrawn="1"/>
        </p:nvCxnSpPr>
        <p:spPr>
          <a:xfrm flipH="1" flipV="1">
            <a:off x="2355056" y="566182"/>
            <a:ext cx="1309688" cy="869156"/>
          </a:xfrm>
          <a:prstGeom prst="straightConnector1">
            <a:avLst/>
          </a:prstGeom>
          <a:ln w="19050" cap="flat" cmpd="sng" algn="ctr">
            <a:solidFill>
              <a:srgbClr val="ED7D31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 userDrawn="1"/>
        </p:nvSpPr>
        <p:spPr>
          <a:xfrm>
            <a:off x="1581150" y="341828"/>
            <a:ext cx="98821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b="1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</a:t>
            </a:r>
            <a:endParaRPr lang="zh-CN" altLang="en-US" b="1">
              <a:solidFill>
                <a:srgbClr val="ED7D3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962775" y="1238250"/>
            <a:ext cx="5203031" cy="297656"/>
          </a:xfrm>
          <a:prstGeom prst="rect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dashDot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" y="0"/>
            <a:ext cx="694420" cy="982008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6096000" y="248856"/>
            <a:ext cx="420547" cy="118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306273" y="5114"/>
            <a:ext cx="132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30 % increase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0440365" y="428263"/>
            <a:ext cx="184521" cy="90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947590" y="159002"/>
            <a:ext cx="132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3 % increase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1834589" y="4126375"/>
            <a:ext cx="1830155" cy="225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171329" y="6405452"/>
            <a:ext cx="132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7 % increase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752354" y="3428999"/>
            <a:ext cx="659757" cy="264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97817" y="6060494"/>
            <a:ext cx="163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60 % of revenue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63635" y="6159445"/>
            <a:ext cx="173831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600" b="1" dirty="0">
                <a:solidFill>
                  <a:srgbClr val="ED7D3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Inflation rate: 2.96%</a:t>
            </a:r>
            <a:endParaRPr lang="zh-CN" altLang="en-US" sz="1600" b="1" dirty="0">
              <a:solidFill>
                <a:srgbClr val="ED7D3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423374" y="195558"/>
            <a:ext cx="5345153" cy="38659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Alternative A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-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Viability Indicators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462027" y="6528928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02219077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-Jiayi Li</a:t>
            </a:r>
            <a:r>
              <a:rPr lang="en-US" altLang="zh-CN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李佳怡</a:t>
            </a:r>
            <a:endParaRPr lang="zh-CN" altLang="en-US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upload_post_object_v2_17224250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9450"/>
            <a:ext cx="6192031" cy="3065664"/>
          </a:xfrm>
          <a:prstGeom prst="rect">
            <a:avLst/>
          </a:prstGeom>
        </p:spPr>
      </p:pic>
      <p:pic>
        <p:nvPicPr>
          <p:cNvPr id="4" name="图片 3" descr="upload_post_object_v2_15153516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6" y="2539396"/>
            <a:ext cx="5999994" cy="3518605"/>
          </a:xfrm>
          <a:prstGeom prst="rect">
            <a:avLst/>
          </a:prstGeom>
        </p:spPr>
      </p:pic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6704682" y="2128534"/>
            <a:ext cx="7118217" cy="49541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Alternative B 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思源黑体 Heavy" charset="0"/>
                <a:ea typeface="思源黑体 Heavy" charset="0"/>
              </a:rPr>
              <a:t>-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Viability Indicators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59806" y="1071562"/>
            <a:ext cx="1273969" cy="464344"/>
          </a:xfrm>
          <a:prstGeom prst="rect">
            <a:avLst/>
          </a:prstGeom>
          <a:noFill/>
          <a:ln w="15875" cap="flat" cmpd="sng" algn="ctr">
            <a:solidFill>
              <a:srgbClr val="ED7D31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8382833" y="3013279"/>
            <a:ext cx="1273969" cy="464344"/>
          </a:xfrm>
          <a:prstGeom prst="rect">
            <a:avLst/>
          </a:prstGeom>
          <a:noFill/>
          <a:ln w="15875" cap="flat" cmpd="sng" algn="ctr">
            <a:solidFill>
              <a:srgbClr val="ED7D31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图片 7" descr="upload_post_object_v2_25292573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43" y="65533"/>
            <a:ext cx="4349892" cy="1745575"/>
          </a:xfrm>
          <a:prstGeom prst="rect">
            <a:avLst/>
          </a:prstGeom>
          <a:effectLst>
            <a:outerShdw blurRad="190500" dist="63500" dir="5400000" algn="t" rotWithShape="0">
              <a:srgbClr val="000000">
                <a:alpha val="30000"/>
              </a:srgbClr>
            </a:outerShdw>
          </a:effectLst>
        </p:spPr>
      </p:pic>
      <p:sp>
        <p:nvSpPr>
          <p:cNvPr id="9" name="文本框 8"/>
          <p:cNvSpPr txBox="1"/>
          <p:nvPr userDrawn="1"/>
        </p:nvSpPr>
        <p:spPr>
          <a:xfrm>
            <a:off x="6878419" y="1745575"/>
            <a:ext cx="5556766" cy="38298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600" b="1">
                <a:solidFill>
                  <a:srgbClr val="4472C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NPV values for both Alternative A and B are greater than 0</a:t>
            </a:r>
            <a:endParaRPr lang="zh-CN" altLang="en-US" sz="1600" b="1">
              <a:solidFill>
                <a:srgbClr val="4472C4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upload_post_object_v2_39808597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7369"/>
            <a:ext cx="3767559" cy="1003197"/>
          </a:xfrm>
          <a:prstGeom prst="rect">
            <a:avLst/>
          </a:prstGeom>
          <a:effectLst>
            <a:outerShdw blurRad="190500" dist="63500" dir="27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1" name="图片 10" descr="upload_post_object_v2_10194553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12" y="4912087"/>
            <a:ext cx="3561853" cy="560745"/>
          </a:xfrm>
          <a:prstGeom prst="rect">
            <a:avLst/>
          </a:prstGeom>
          <a:effectLst>
            <a:outerShdw blurRad="190500" dist="63500" dir="27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7" y="6213572"/>
            <a:ext cx="11873966" cy="3598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755" y="5574287"/>
            <a:ext cx="3702240" cy="514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3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852795" y="2927985"/>
            <a:ext cx="5856605" cy="17532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Risk Analysis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  <a:p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383088" y="614090"/>
            <a:ext cx="307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-  CHAPTER 4 -</a:t>
            </a:r>
            <a:endParaRPr lang="en-US" sz="32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42034" y="61214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202219102-Xiaoyuanying Kuang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况小媛颖</a:t>
            </a:r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862" y="-28205"/>
            <a:ext cx="2011854" cy="2011854"/>
          </a:xfrm>
          <a:prstGeom prst="rect">
            <a:avLst/>
          </a:prstGeom>
        </p:spPr>
      </p:pic>
      <p:pic>
        <p:nvPicPr>
          <p:cNvPr id="25" name="图片 2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67" y="794834"/>
            <a:ext cx="896484" cy="469587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3047578" y="419606"/>
            <a:ext cx="6098114" cy="132207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Qualitative Risk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7700740" y="6419530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202219102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Xiaoyuanying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Kuang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况小媛颖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4353560" y="1379855"/>
          <a:ext cx="7641590" cy="5039995"/>
        </p:xfrm>
        <a:graphic>
          <a:graphicData uri="http://schemas.openxmlformats.org/drawingml/2006/table">
            <a:tbl>
              <a:tblPr/>
              <a:tblGrid>
                <a:gridCol w="1009650"/>
                <a:gridCol w="1756410"/>
                <a:gridCol w="806450"/>
                <a:gridCol w="781685"/>
                <a:gridCol w="725805"/>
                <a:gridCol w="1553210"/>
                <a:gridCol w="1008380"/>
              </a:tblGrid>
              <a:tr h="463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Risk Category</a:t>
                      </a:r>
                      <a:endParaRPr lang="en-US" altLang="zh-CN" sz="10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Risk Name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Risk Type</a:t>
                      </a:r>
                      <a:endParaRPr lang="en-US" altLang="zh-CN" sz="10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Probability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Impact</a:t>
                      </a:r>
                      <a:endParaRPr lang="en-US" altLang="zh-CN" sz="12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Risk Description</a:t>
                      </a:r>
                      <a:endParaRPr lang="en-US" altLang="zh-CN" sz="10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Related Quantitative Variables</a:t>
                      </a:r>
                      <a:endParaRPr lang="en-US" altLang="zh-CN" sz="1000" b="1" i="0">
                        <a:solidFill>
                          <a:srgbClr val="FFFFFF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</a:tr>
              <a:tr h="6311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Common Risks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Economic Fluctuation Risk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Economic fluctuations may cause changes in market demand, impacting revenue.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Discount Rate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88670">
                <a:tc>
                  <a:txBody>
                    <a:bodyPr/>
                    <a:lstStyle/>
                    <a:p>
                      <a:pPr algn="l" fontAlgn="ctr"/>
                      <a:endParaRPr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Supply Chain Risk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Delays in raw materials, production, or logistics may increase costs and delays.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Operating Costs, Net Income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algn="l" fontAlgn="ctr"/>
                      <a:endParaRPr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Compliance and Regulatory Risk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Low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Stricter regulations could cause fines, business interruptions, or reputational loss.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Operating Costs, Net Income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305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Alternative A Risks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 R&amp;D Investment Risk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Large R&amp;D investments may result in budget overruns and cash flow issues.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Capital Investment, Net Income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algn="l" fontAlgn="ctr"/>
                      <a:endParaRPr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Technology Implementation Challenges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New technology may face compatibility or performance issues, increasing costs.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Operating Costs, Net Income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311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Alternative B Risks</a:t>
                      </a:r>
                      <a:endParaRPr lang="en-US" altLang="zh-CN"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Over-reliance on Existing Customers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Dependence on existing customers may result in revenue loss if customers leave.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Net Income, Additional Benefits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31190">
                <a:tc>
                  <a:txBody>
                    <a:bodyPr/>
                    <a:lstStyle/>
                    <a:p>
                      <a:pPr algn="l" fontAlgn="ctr"/>
                      <a:endParaRPr sz="9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9E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Technological Obsolescence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Negative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Medium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High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Lack of innovation may render existing technology obsolete, reducing market share.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Net Income, Capital Investment</a:t>
                      </a:r>
                      <a:endParaRPr lang="en-US" altLang="zh-CN" sz="9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5080" marR="5080" marT="5080" marB="0" anchor="ctr">
                    <a:lnL>
                      <a:noFill/>
                    </a:lnL>
                    <a:lnR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4874CB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图片 5" descr="upload_post_object_v2_134144006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93" r="43005"/>
          <a:stretch>
            <a:fillRect/>
          </a:stretch>
        </p:blipFill>
        <p:spPr>
          <a:xfrm>
            <a:off x="106680" y="1258570"/>
            <a:ext cx="3973830" cy="41243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20" y="5288915"/>
            <a:ext cx="4471670" cy="150368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951980" y="1256665"/>
            <a:ext cx="2581910" cy="745490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upload_post_object_v2_42559111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0" y="559727"/>
            <a:ext cx="11820984" cy="4525220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2751007" y="182179"/>
            <a:ext cx="6658145" cy="132207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Quantitative Risk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>
            <p:custDataLst>
              <p:tags r:id="rId2"/>
            </p:custDataLst>
          </p:nvPr>
        </p:nvSpPr>
        <p:spPr>
          <a:xfrm>
            <a:off x="480984" y="5129943"/>
            <a:ext cx="5381899" cy="2353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Capital investment has the greatest impact on NPV, followed by operating costs and intangible benefits. 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Bold" panose="020B0800000000000000" pitchFamily="34" charset="-122"/>
              <a:cs typeface="Times New Roman" panose="02020603050405020304" charset="0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suitable for projects seeking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 long-term returns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 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but is sensitive to fluctuations in capital investment and operating costs.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Bold" panose="020B0800000000000000" pitchFamily="34" charset="-122"/>
              <a:cs typeface="Times New Roman" panose="02020603050405020304" charset="0"/>
            </a:endParaRPr>
          </a:p>
        </p:txBody>
      </p:sp>
      <p:pic>
        <p:nvPicPr>
          <p:cNvPr id="20" name="图片 19" descr="無用PPT原创模板，未经授权禁止商用&#10;关注公众号【無用PPT】获取更多模板&#10;联系微信：wuyppt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38" y="5359597"/>
            <a:ext cx="968894" cy="507516"/>
          </a:xfrm>
          <a:prstGeom prst="rect">
            <a:avLst/>
          </a:prstGeom>
        </p:spPr>
      </p:pic>
      <p:sp>
        <p:nvSpPr>
          <p:cNvPr id="14" name="矩形 13" descr="無用PPT原创模板，未经授权禁止商用&#10;关注公众号【無用PPT】获取更多模板&#10;联系微信：wuyppt"/>
          <p:cNvSpPr/>
          <p:nvPr>
            <p:custDataLst>
              <p:tags r:id="rId5"/>
            </p:custDataLst>
          </p:nvPr>
        </p:nvSpPr>
        <p:spPr>
          <a:xfrm>
            <a:off x="6120599" y="5129943"/>
            <a:ext cx="5381899" cy="23533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Operating costs have the greatest impact on NPV, followed by intangible benefits and net income.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Bold" panose="020B0800000000000000" pitchFamily="34" charset="-122"/>
              <a:cs typeface="Times New Roman" panose="02020603050405020304" charset="0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focuses more on risk control and demonstrates strong NPV stability, making it suitable for projects prioritizing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思源黑体 Bold" panose="020B0800000000000000" pitchFamily="34" charset="-122"/>
                <a:cs typeface="Times New Roman" panose="02020603050405020304" charset="0"/>
              </a:rPr>
              <a:t>financial stability.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思源黑体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279570" y="6599464"/>
            <a:ext cx="612321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202219102</a:t>
            </a:r>
            <a:r>
              <a:rPr lang="zh-CN" altLang="en-US" sz="16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-况小媛颖</a:t>
            </a:r>
            <a:endParaRPr lang="zh-CN" altLang="en-US" sz="16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-599728" y="140290"/>
            <a:ext cx="3695414" cy="9531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F4B183"/>
                </a:solidFill>
                <a:latin typeface="思源黑体 Heavy" charset="0"/>
                <a:ea typeface="思源黑体 Heavy" charset="0"/>
              </a:rPr>
              <a:t>Sensitivity</a:t>
            </a:r>
            <a:br>
              <a:rPr lang="en-US" altLang="zh-CN" sz="2800" dirty="0">
                <a:solidFill>
                  <a:srgbClr val="F4B183"/>
                </a:solidFill>
                <a:latin typeface="思源黑体 Heavy" charset="0"/>
                <a:ea typeface="思源黑体 Heavy" charset="0"/>
              </a:rPr>
            </a:br>
            <a:r>
              <a:rPr lang="en-US" altLang="zh-CN" sz="2800" dirty="0">
                <a:solidFill>
                  <a:srgbClr val="F4B183"/>
                </a:solidFill>
                <a:latin typeface="思源黑体 Heavy" charset="0"/>
                <a:ea typeface="思源黑体 Heavy" charset="0"/>
              </a:rPr>
              <a:t> Analysis</a:t>
            </a:r>
            <a:endParaRPr lang="en-US" altLang="zh-CN" sz="2800">
              <a:solidFill>
                <a:srgbClr val="F4B183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" name="椭圆 9" descr="無用PPT原创模板，未经授权禁止商用&#10;关注公众号【無用PPT】获取更多模板&#10;联系微信：wuyppt"/>
          <p:cNvSpPr/>
          <p:nvPr>
            <p:custDataLst>
              <p:tags r:id="rId6"/>
            </p:custDataLst>
          </p:nvPr>
        </p:nvSpPr>
        <p:spPr>
          <a:xfrm>
            <a:off x="6564494" y="3906565"/>
            <a:ext cx="477520" cy="464185"/>
          </a:xfrm>
          <a:prstGeom prst="ellips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808080"/>
                </a:solidFill>
              </a:rPr>
              <a:t>B</a:t>
            </a:r>
            <a:endParaRPr lang="zh-CN" altLang="en-US">
              <a:solidFill>
                <a:srgbClr val="808080"/>
              </a:solidFill>
            </a:endParaRPr>
          </a:p>
        </p:txBody>
      </p:sp>
      <p:sp>
        <p:nvSpPr>
          <p:cNvPr id="5" name="椭圆 4" descr="無用PPT原创模板，未经授权禁止商用&#10;关注公众号【無用PPT】获取更多模板&#10;联系微信：wuyppt"/>
          <p:cNvSpPr/>
          <p:nvPr>
            <p:custDataLst>
              <p:tags r:id="rId7"/>
            </p:custDataLst>
          </p:nvPr>
        </p:nvSpPr>
        <p:spPr>
          <a:xfrm>
            <a:off x="1316673" y="3897494"/>
            <a:ext cx="477520" cy="464185"/>
          </a:xfrm>
          <a:prstGeom prst="ellips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808080"/>
                </a:solidFill>
              </a:rPr>
              <a:t>A</a:t>
            </a:r>
            <a:endParaRPr lang="zh-CN" altLang="en-US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 rot="5400000">
            <a:off x="2780765" y="1668910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675598" y="-163286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 rot="10800000">
            <a:off x="5225959" y="3076847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 descr="無用PPT原创模板，未经授权禁止商用&#10;关注公众号【無用PPT】获取更多模板&#10;联系微信：wuyppt"/>
          <p:cNvSpPr/>
          <p:nvPr/>
        </p:nvSpPr>
        <p:spPr>
          <a:xfrm rot="16200000">
            <a:off x="3120800" y="1244636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52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5799526" y="3076809"/>
            <a:ext cx="391670" cy="335506"/>
          </a:xfrm>
          <a:custGeom>
            <a:avLst/>
            <a:gdLst>
              <a:gd name="T0" fmla="*/ 96 w 112"/>
              <a:gd name="T1" fmla="*/ 56 h 96"/>
              <a:gd name="T2" fmla="*/ 86 w 112"/>
              <a:gd name="T3" fmla="*/ 56 h 96"/>
              <a:gd name="T4" fmla="*/ 83 w 112"/>
              <a:gd name="T5" fmla="*/ 63 h 96"/>
              <a:gd name="T6" fmla="*/ 84 w 112"/>
              <a:gd name="T7" fmla="*/ 66 h 96"/>
              <a:gd name="T8" fmla="*/ 80 w 112"/>
              <a:gd name="T9" fmla="*/ 77 h 96"/>
              <a:gd name="T10" fmla="*/ 60 w 112"/>
              <a:gd name="T11" fmla="*/ 96 h 96"/>
              <a:gd name="T12" fmla="*/ 40 w 112"/>
              <a:gd name="T13" fmla="*/ 91 h 96"/>
              <a:gd name="T14" fmla="*/ 26 w 112"/>
              <a:gd name="T15" fmla="*/ 88 h 96"/>
              <a:gd name="T16" fmla="*/ 8 w 112"/>
              <a:gd name="T17" fmla="*/ 88 h 96"/>
              <a:gd name="T18" fmla="*/ 0 w 112"/>
              <a:gd name="T19" fmla="*/ 80 h 96"/>
              <a:gd name="T20" fmla="*/ 0 w 112"/>
              <a:gd name="T21" fmla="*/ 40 h 96"/>
              <a:gd name="T22" fmla="*/ 8 w 112"/>
              <a:gd name="T23" fmla="*/ 32 h 96"/>
              <a:gd name="T24" fmla="*/ 26 w 112"/>
              <a:gd name="T25" fmla="*/ 32 h 96"/>
              <a:gd name="T26" fmla="*/ 35 w 112"/>
              <a:gd name="T27" fmla="*/ 24 h 96"/>
              <a:gd name="T28" fmla="*/ 42 w 112"/>
              <a:gd name="T29" fmla="*/ 16 h 96"/>
              <a:gd name="T30" fmla="*/ 56 w 112"/>
              <a:gd name="T31" fmla="*/ 0 h 96"/>
              <a:gd name="T32" fmla="*/ 74 w 112"/>
              <a:gd name="T33" fmla="*/ 16 h 96"/>
              <a:gd name="T34" fmla="*/ 73 w 112"/>
              <a:gd name="T35" fmla="*/ 24 h 96"/>
              <a:gd name="T36" fmla="*/ 96 w 112"/>
              <a:gd name="T37" fmla="*/ 24 h 96"/>
              <a:gd name="T38" fmla="*/ 112 w 112"/>
              <a:gd name="T39" fmla="*/ 40 h 96"/>
              <a:gd name="T40" fmla="*/ 96 w 112"/>
              <a:gd name="T41" fmla="*/ 56 h 96"/>
              <a:gd name="T42" fmla="*/ 12 w 112"/>
              <a:gd name="T43" fmla="*/ 72 h 96"/>
              <a:gd name="T44" fmla="*/ 8 w 112"/>
              <a:gd name="T45" fmla="*/ 76 h 96"/>
              <a:gd name="T46" fmla="*/ 12 w 112"/>
              <a:gd name="T47" fmla="*/ 80 h 96"/>
              <a:gd name="T48" fmla="*/ 16 w 112"/>
              <a:gd name="T49" fmla="*/ 76 h 96"/>
              <a:gd name="T50" fmla="*/ 12 w 112"/>
              <a:gd name="T51" fmla="*/ 72 h 96"/>
              <a:gd name="T52" fmla="*/ 96 w 112"/>
              <a:gd name="T53" fmla="*/ 32 h 96"/>
              <a:gd name="T54" fmla="*/ 60 w 112"/>
              <a:gd name="T55" fmla="*/ 32 h 96"/>
              <a:gd name="T56" fmla="*/ 66 w 112"/>
              <a:gd name="T57" fmla="*/ 16 h 96"/>
              <a:gd name="T58" fmla="*/ 56 w 112"/>
              <a:gd name="T59" fmla="*/ 8 h 96"/>
              <a:gd name="T60" fmla="*/ 51 w 112"/>
              <a:gd name="T61" fmla="*/ 16 h 96"/>
              <a:gd name="T62" fmla="*/ 48 w 112"/>
              <a:gd name="T63" fmla="*/ 20 h 96"/>
              <a:gd name="T64" fmla="*/ 41 w 112"/>
              <a:gd name="T65" fmla="*/ 29 h 96"/>
              <a:gd name="T66" fmla="*/ 26 w 112"/>
              <a:gd name="T67" fmla="*/ 40 h 96"/>
              <a:gd name="T68" fmla="*/ 24 w 112"/>
              <a:gd name="T69" fmla="*/ 40 h 96"/>
              <a:gd name="T70" fmla="*/ 24 w 112"/>
              <a:gd name="T71" fmla="*/ 80 h 96"/>
              <a:gd name="T72" fmla="*/ 26 w 112"/>
              <a:gd name="T73" fmla="*/ 80 h 96"/>
              <a:gd name="T74" fmla="*/ 60 w 112"/>
              <a:gd name="T75" fmla="*/ 88 h 96"/>
              <a:gd name="T76" fmla="*/ 72 w 112"/>
              <a:gd name="T77" fmla="*/ 77 h 96"/>
              <a:gd name="T78" fmla="*/ 72 w 112"/>
              <a:gd name="T79" fmla="*/ 74 h 96"/>
              <a:gd name="T80" fmla="*/ 76 w 112"/>
              <a:gd name="T81" fmla="*/ 66 h 96"/>
              <a:gd name="T82" fmla="*/ 75 w 112"/>
              <a:gd name="T83" fmla="*/ 61 h 96"/>
              <a:gd name="T84" fmla="*/ 78 w 112"/>
              <a:gd name="T85" fmla="*/ 54 h 96"/>
              <a:gd name="T86" fmla="*/ 76 w 112"/>
              <a:gd name="T87" fmla="*/ 48 h 96"/>
              <a:gd name="T88" fmla="*/ 96 w 112"/>
              <a:gd name="T89" fmla="*/ 48 h 96"/>
              <a:gd name="T90" fmla="*/ 104 w 112"/>
              <a:gd name="T91" fmla="*/ 40 h 96"/>
              <a:gd name="T92" fmla="*/ 96 w 112"/>
              <a:gd name="T93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96">
                <a:moveTo>
                  <a:pt x="96" y="56"/>
                </a:moveTo>
                <a:cubicBezTo>
                  <a:pt x="86" y="56"/>
                  <a:pt x="86" y="56"/>
                  <a:pt x="86" y="56"/>
                </a:cubicBezTo>
                <a:cubicBezTo>
                  <a:pt x="86" y="58"/>
                  <a:pt x="85" y="61"/>
                  <a:pt x="83" y="63"/>
                </a:cubicBezTo>
                <a:cubicBezTo>
                  <a:pt x="84" y="64"/>
                  <a:pt x="84" y="65"/>
                  <a:pt x="84" y="66"/>
                </a:cubicBezTo>
                <a:cubicBezTo>
                  <a:pt x="84" y="70"/>
                  <a:pt x="82" y="74"/>
                  <a:pt x="80" y="77"/>
                </a:cubicBezTo>
                <a:cubicBezTo>
                  <a:pt x="80" y="89"/>
                  <a:pt x="72" y="96"/>
                  <a:pt x="60" y="96"/>
                </a:cubicBezTo>
                <a:cubicBezTo>
                  <a:pt x="53" y="96"/>
                  <a:pt x="47" y="94"/>
                  <a:pt x="40" y="91"/>
                </a:cubicBezTo>
                <a:cubicBezTo>
                  <a:pt x="37" y="90"/>
                  <a:pt x="30" y="88"/>
                  <a:pt x="26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4" y="88"/>
                  <a:pt x="0" y="84"/>
                  <a:pt x="0" y="8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4" y="32"/>
                  <a:pt x="8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9" y="32"/>
                  <a:pt x="34" y="26"/>
                  <a:pt x="35" y="24"/>
                </a:cubicBezTo>
                <a:cubicBezTo>
                  <a:pt x="38" y="22"/>
                  <a:pt x="40" y="19"/>
                  <a:pt x="42" y="16"/>
                </a:cubicBezTo>
                <a:cubicBezTo>
                  <a:pt x="45" y="10"/>
                  <a:pt x="48" y="0"/>
                  <a:pt x="56" y="0"/>
                </a:cubicBezTo>
                <a:cubicBezTo>
                  <a:pt x="66" y="0"/>
                  <a:pt x="74" y="5"/>
                  <a:pt x="74" y="16"/>
                </a:cubicBezTo>
                <a:cubicBezTo>
                  <a:pt x="74" y="18"/>
                  <a:pt x="74" y="21"/>
                  <a:pt x="73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105" y="24"/>
                  <a:pt x="112" y="31"/>
                  <a:pt x="112" y="40"/>
                </a:cubicBezTo>
                <a:cubicBezTo>
                  <a:pt x="112" y="48"/>
                  <a:pt x="105" y="56"/>
                  <a:pt x="96" y="56"/>
                </a:cubicBezTo>
                <a:close/>
                <a:moveTo>
                  <a:pt x="12" y="72"/>
                </a:moveTo>
                <a:cubicBezTo>
                  <a:pt x="10" y="72"/>
                  <a:pt x="8" y="73"/>
                  <a:pt x="8" y="76"/>
                </a:cubicBezTo>
                <a:cubicBezTo>
                  <a:pt x="8" y="78"/>
                  <a:pt x="10" y="80"/>
                  <a:pt x="12" y="80"/>
                </a:cubicBezTo>
                <a:cubicBezTo>
                  <a:pt x="15" y="80"/>
                  <a:pt x="16" y="78"/>
                  <a:pt x="16" y="76"/>
                </a:cubicBezTo>
                <a:cubicBezTo>
                  <a:pt x="16" y="73"/>
                  <a:pt x="15" y="72"/>
                  <a:pt x="12" y="72"/>
                </a:cubicBezTo>
                <a:close/>
                <a:moveTo>
                  <a:pt x="96" y="32"/>
                </a:moveTo>
                <a:cubicBezTo>
                  <a:pt x="60" y="32"/>
                  <a:pt x="60" y="32"/>
                  <a:pt x="60" y="32"/>
                </a:cubicBezTo>
                <a:cubicBezTo>
                  <a:pt x="60" y="28"/>
                  <a:pt x="66" y="24"/>
                  <a:pt x="66" y="16"/>
                </a:cubicBezTo>
                <a:cubicBezTo>
                  <a:pt x="66" y="10"/>
                  <a:pt x="62" y="8"/>
                  <a:pt x="56" y="8"/>
                </a:cubicBezTo>
                <a:cubicBezTo>
                  <a:pt x="55" y="8"/>
                  <a:pt x="51" y="15"/>
                  <a:pt x="51" y="16"/>
                </a:cubicBezTo>
                <a:cubicBezTo>
                  <a:pt x="50" y="18"/>
                  <a:pt x="49" y="19"/>
                  <a:pt x="48" y="20"/>
                </a:cubicBezTo>
                <a:cubicBezTo>
                  <a:pt x="46" y="24"/>
                  <a:pt x="44" y="27"/>
                  <a:pt x="41" y="29"/>
                </a:cubicBezTo>
                <a:cubicBezTo>
                  <a:pt x="37" y="34"/>
                  <a:pt x="33" y="40"/>
                  <a:pt x="26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80"/>
                  <a:pt x="26" y="80"/>
                  <a:pt x="26" y="80"/>
                </a:cubicBezTo>
                <a:cubicBezTo>
                  <a:pt x="37" y="80"/>
                  <a:pt x="48" y="88"/>
                  <a:pt x="60" y="88"/>
                </a:cubicBezTo>
                <a:cubicBezTo>
                  <a:pt x="67" y="88"/>
                  <a:pt x="72" y="85"/>
                  <a:pt x="72" y="77"/>
                </a:cubicBezTo>
                <a:cubicBezTo>
                  <a:pt x="72" y="76"/>
                  <a:pt x="72" y="75"/>
                  <a:pt x="72" y="74"/>
                </a:cubicBezTo>
                <a:cubicBezTo>
                  <a:pt x="74" y="72"/>
                  <a:pt x="76" y="69"/>
                  <a:pt x="76" y="66"/>
                </a:cubicBezTo>
                <a:cubicBezTo>
                  <a:pt x="76" y="64"/>
                  <a:pt x="75" y="63"/>
                  <a:pt x="75" y="61"/>
                </a:cubicBezTo>
                <a:cubicBezTo>
                  <a:pt x="77" y="59"/>
                  <a:pt x="78" y="57"/>
                  <a:pt x="78" y="54"/>
                </a:cubicBezTo>
                <a:cubicBezTo>
                  <a:pt x="78" y="52"/>
                  <a:pt x="77" y="49"/>
                  <a:pt x="76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1" y="48"/>
                  <a:pt x="104" y="44"/>
                  <a:pt x="104" y="40"/>
                </a:cubicBezTo>
                <a:cubicBezTo>
                  <a:pt x="104" y="35"/>
                  <a:pt x="101" y="32"/>
                  <a:pt x="96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5" name="图片 1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71" y="859812"/>
            <a:ext cx="968894" cy="507516"/>
          </a:xfrm>
          <a:prstGeom prst="rect">
            <a:avLst/>
          </a:prstGeom>
        </p:spPr>
      </p:pic>
      <p:pic>
        <p:nvPicPr>
          <p:cNvPr id="16" name="图片 1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69" y="2428133"/>
            <a:ext cx="2011854" cy="2011854"/>
          </a:xfrm>
          <a:prstGeom prst="rect">
            <a:avLst/>
          </a:prstGeom>
        </p:spPr>
      </p:pic>
      <p:sp>
        <p:nvSpPr>
          <p:cNvPr id="13" name="矩形 12" descr="無用PPT原创模板，未经授权禁止商用&#10;关注公众号【無用PPT】获取更多模板&#10;联系微信：wuyppt"/>
          <p:cNvSpPr/>
          <p:nvPr/>
        </p:nvSpPr>
        <p:spPr>
          <a:xfrm>
            <a:off x="8496586" y="134303"/>
            <a:ext cx="3695414" cy="9531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2800">
                <a:solidFill>
                  <a:srgbClr val="9DC3E6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Monte_Carlo Methods</a:t>
            </a:r>
            <a:endParaRPr lang="en-US" altLang="zh-CN" sz="2800">
              <a:solidFill>
                <a:srgbClr val="9DC3E6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7" name="图片 16" descr="upload_post_object_v2_2697002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4" y="134289"/>
            <a:ext cx="4540531" cy="2942558"/>
          </a:xfrm>
          <a:prstGeom prst="rect">
            <a:avLst/>
          </a:prstGeom>
        </p:spPr>
      </p:pic>
      <p:pic>
        <p:nvPicPr>
          <p:cNvPr id="18" name="图片 17" descr="upload_post_object_v2_17929564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3" y="3774077"/>
            <a:ext cx="4805780" cy="3083923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7782383" y="6419530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202219102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Xiaoyuanying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Kuang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况小媛颖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481445" y="1087483"/>
          <a:ext cx="5273675" cy="1097280"/>
        </p:xfrm>
        <a:graphic>
          <a:graphicData uri="http://schemas.openxmlformats.org/drawingml/2006/table">
            <a:tbl>
              <a:tblPr/>
              <a:tblGrid>
                <a:gridCol w="2637155"/>
                <a:gridCol w="2636520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AlternativeA</a:t>
                      </a:r>
                      <a:endParaRPr lang="en-US" altLang="en-US" sz="1200">
                        <a:latin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Expected Net Present Value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124937838.89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Max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429614004.52</a:t>
                      </a:r>
                      <a:endParaRPr lang="en-US" altLang="en-US" sz="1200">
                        <a:latin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Min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-2238747.15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Standard Deviation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44445864.41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481490" y="4014991"/>
          <a:ext cx="5273675" cy="1097280"/>
        </p:xfrm>
        <a:graphic>
          <a:graphicData uri="http://schemas.openxmlformats.org/drawingml/2006/table">
            <a:tbl>
              <a:tblPr/>
              <a:tblGrid>
                <a:gridCol w="2637155"/>
                <a:gridCol w="2636520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AlternativeB</a:t>
                      </a:r>
                      <a:endParaRPr lang="en-US" altLang="en-US" sz="1200">
                        <a:latin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Expected Net Present Value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50754600.31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Max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163307042.96</a:t>
                      </a:r>
                      <a:endParaRPr lang="en-US" altLang="en-US" sz="1200">
                        <a:latin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Min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-16973452.51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Standard Deviation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>
                          <a:latin typeface="Times New Roman" panose="02020603050405020304" charset="0"/>
                          <a:cs typeface="Times New Roman" panose="02020603050405020304" charset="0"/>
                        </a:rPr>
                        <a:t>21683083.05</a:t>
                      </a:r>
                      <a:endParaRPr lang="zh-CN" altLang="en-US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577965" y="2379027"/>
            <a:ext cx="508000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Alternative A has a wider range of outcomes, with a higher expected NPV, but also a higher standard deviation, indicating more volatility.</a:t>
            </a:r>
            <a:endParaRPr lang="en-US" altLang="zh-CN" sz="1600"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77965" y="5317807"/>
            <a:ext cx="5080000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Alternative B provides a more stable NPV with lower risk, making it a safer choice for financial stability.</a:t>
            </a:r>
            <a:endParaRPr lang="en-US" altLang="zh-CN" sz="1600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3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852795" y="2927985"/>
            <a:ext cx="5856605" cy="17532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Recommendation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  <a:p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383088" y="614090"/>
            <a:ext cx="307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-  CHAPTER 5 -</a:t>
            </a:r>
            <a:endParaRPr lang="en-US" sz="32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42034" y="61214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202219072-Fanghua Dai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戴方华</a:t>
            </a:r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 descr="無用PPT原创模板，未经授权禁止商用&#10;关注公众号【無用PPT】获取更多模板&#10;联系微信：wuyppt"/>
          <p:cNvSpPr/>
          <p:nvPr/>
        </p:nvSpPr>
        <p:spPr>
          <a:xfrm>
            <a:off x="0" y="1525137"/>
            <a:ext cx="12192000" cy="4494525"/>
          </a:xfrm>
          <a:prstGeom prst="roundRect">
            <a:avLst>
              <a:gd name="adj" fmla="val 0"/>
            </a:avLst>
          </a:prstGeom>
          <a:solidFill>
            <a:srgbClr val="D7E4E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6852" y="4311493"/>
            <a:ext cx="1072989" cy="713294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794344" y="1833727"/>
            <a:ext cx="10865478" cy="48406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Recommendation</a:t>
            </a:r>
            <a:endParaRPr lang="en-US" altLang="zh-CN" sz="2800" b="1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It is recommended that decision makers actively support Alternative A.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794331" y="2696883"/>
            <a:ext cx="10865491" cy="16914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</a:rPr>
              <a:t>Although there are certain R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</a:rPr>
              <a:t>&amp;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</a:rPr>
              <a:t>D and market risks associated with the project, the company can mitigate these risks through effective risk management and market strategies.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rPr>
              <a:t>Suggestions for improving the company's financial position: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rPr>
              <a:t>1. Accurate budgeting and money management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rPr>
              <a:t>2. Diversified financing channels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rPr>
              <a:t>3. Strengthen marketing and branding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rPr>
              <a:t>4. Establish risk warning and response mechanisms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59" y="454833"/>
            <a:ext cx="1719221" cy="1725318"/>
          </a:xfrm>
          <a:prstGeom prst="rect">
            <a:avLst/>
          </a:prstGeom>
        </p:spPr>
      </p:pic>
      <p:grpSp>
        <p:nvGrpSpPr>
          <p:cNvPr id="14" name="组合 13" descr="無用PPT原创模板，未经授权禁止商用&#10;关注公众号【無用PPT】获取更多模板&#10;联系微信：wuyppt"/>
          <p:cNvGrpSpPr/>
          <p:nvPr/>
        </p:nvGrpSpPr>
        <p:grpSpPr>
          <a:xfrm>
            <a:off x="7312150" y="3548309"/>
            <a:ext cx="4581902" cy="3694251"/>
            <a:chOff x="1015163" y="1815602"/>
            <a:chExt cx="3977144" cy="4535367"/>
          </a:xfrm>
        </p:grpSpPr>
        <p:sp>
          <p:nvSpPr>
            <p:cNvPr id="15" name="矩形 14"/>
            <p:cNvSpPr/>
            <p:nvPr/>
          </p:nvSpPr>
          <p:spPr>
            <a:xfrm>
              <a:off x="1551567" y="1815602"/>
              <a:ext cx="3298372" cy="3298372"/>
            </a:xfrm>
            <a:prstGeom prst="rect">
              <a:avLst/>
            </a:prstGeom>
            <a:solidFill>
              <a:srgbClr val="F5FF8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pic>
          <p:nvPicPr>
            <p:cNvPr id="16" name="图片 15" descr="背景图案&#10;&#10;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0" b="75524"/>
            <a:stretch>
              <a:fillRect/>
            </a:stretch>
          </p:blipFill>
          <p:spPr>
            <a:xfrm rot="16200000">
              <a:off x="1004394" y="4597529"/>
              <a:ext cx="1129937" cy="110839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387927" y="2054478"/>
              <a:ext cx="3298372" cy="3298372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923820" y="2246490"/>
              <a:ext cx="3068487" cy="4104479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noAutofit/>
            </a:bodyPr>
            <a:lstStyle/>
            <a:p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charset="0"/>
                  <a:ea typeface="思源黑体 Heavy" panose="020B0A00000000000000" pitchFamily="34" charset="-122"/>
                  <a:cs typeface="Times New Roman" panose="02020603050405020304" charset="0"/>
                </a:rPr>
                <a:t>Weaknesses in analyses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600199" y="2860765"/>
              <a:ext cx="287382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630161" y="3017504"/>
              <a:ext cx="2813903" cy="2350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</a:rPr>
                <a:t>Do not identify factors such as possible policy influences or market movements</a:t>
              </a:r>
              <a:r>
                <a:rPr lang="en-US" altLang="zh-CN" sz="1300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charset="0"/>
                  <a:ea typeface="思源黑体 CN Medium" charset="0"/>
                  <a:cs typeface="Times New Roman" panose="02020603050405020304" charset="0"/>
                </a:rPr>
                <a:t>.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Medium" charset="0"/>
                <a:cs typeface="Times New Roman" panose="0202060305040502030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schemeClr val="tx2">
                      <a:lumMod val="50000"/>
                    </a:schemeClr>
                  </a:solidFill>
                  <a:latin typeface="Times New Roman" panose="02020603050405020304" charset="0"/>
                  <a:ea typeface="思源黑体 CN Medium" charset="0"/>
                  <a:cs typeface="Times New Roman" panose="02020603050405020304" charset="0"/>
                </a:rPr>
                <a:t>It may lead to unforeseen obstacles in the implementation of the project, which will affect the overall benefit of the project and the realization of the company's strategic objectives.</a:t>
              </a:r>
              <a:endParaRPr lang="en-US" altLang="zh-CN" sz="1000"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7782383" y="6419530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202219072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-F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anghua Dai 戴方华</a:t>
            </a:r>
            <a:endParaRPr lang="en-US" altLang="zh-CN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70" y="5759937"/>
            <a:ext cx="968894" cy="507516"/>
          </a:xfrm>
          <a:prstGeom prst="rect">
            <a:avLst/>
          </a:prstGeom>
        </p:spPr>
      </p:pic>
      <p:pic>
        <p:nvPicPr>
          <p:cNvPr id="20" name="图片 19" descr="upload_post_object_v2_2874932510"/>
          <p:cNvPicPr>
            <a:picLocks noChangeAspect="1"/>
          </p:cNvPicPr>
          <p:nvPr/>
        </p:nvPicPr>
        <p:blipFill>
          <a:blip r:embed="rId2"/>
          <a:srcRect l="-210" r="49037"/>
          <a:stretch>
            <a:fillRect/>
          </a:stretch>
        </p:blipFill>
        <p:spPr>
          <a:xfrm>
            <a:off x="6374" y="-30711"/>
            <a:ext cx="3733680" cy="6858000"/>
          </a:xfrm>
          <a:prstGeom prst="rect">
            <a:avLst/>
          </a:prstGeom>
        </p:spPr>
      </p:pic>
      <p:pic>
        <p:nvPicPr>
          <p:cNvPr id="5" name="图片 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56" y="2807469"/>
            <a:ext cx="3395766" cy="3468925"/>
          </a:xfrm>
          <a:prstGeom prst="rect">
            <a:avLst/>
          </a:prstGeom>
        </p:spPr>
      </p:pic>
      <p:cxnSp>
        <p:nvCxnSpPr>
          <p:cNvPr id="15" name="直接连接符 14" descr="無用PPT原创模板，未经授权禁止商用&#10;关注公众号【無用PPT】获取更多模板&#10;联系微信：wuyppt"/>
          <p:cNvCxnSpPr>
            <a:stCxn id="4" idx="2"/>
            <a:endCxn id="6" idx="0"/>
          </p:cNvCxnSpPr>
          <p:nvPr/>
        </p:nvCxnSpPr>
        <p:spPr>
          <a:xfrm>
            <a:off x="5320665" y="1381621"/>
            <a:ext cx="0" cy="4094480"/>
          </a:xfrm>
          <a:prstGeom prst="line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4982610" y="705945"/>
            <a:ext cx="675565" cy="6755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4982664" y="1898581"/>
            <a:ext cx="675565" cy="675565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 descr="無用PPT原创模板，未经授权禁止商用&#10;关注公众号【無用PPT】获取更多模板&#10;联系微信：wuyppt"/>
          <p:cNvSpPr/>
          <p:nvPr/>
        </p:nvSpPr>
        <p:spPr>
          <a:xfrm>
            <a:off x="4982664" y="3091217"/>
            <a:ext cx="675565" cy="6755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矩形 8" descr="無用PPT原创模板，未经授权禁止商用&#10;关注公众号【無用PPT】获取更多模板&#10;联系微信：wuyppt"/>
          <p:cNvSpPr/>
          <p:nvPr/>
        </p:nvSpPr>
        <p:spPr>
          <a:xfrm>
            <a:off x="4982664" y="4283854"/>
            <a:ext cx="675565" cy="675565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0" name="图片 9" descr="upload_post_object_v2_3541440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" y="793530"/>
            <a:ext cx="3550118" cy="737183"/>
          </a:xfrm>
          <a:prstGeom prst="rect">
            <a:avLst/>
          </a:prstGeom>
        </p:spPr>
      </p:pic>
      <p:sp>
        <p:nvSpPr>
          <p:cNvPr id="6" name="矩形 5" descr="無用PPT原创模板，未经授权禁止商用&#10;关注公众号【無用PPT】获取更多模板&#10;联系微信：wuyppt"/>
          <p:cNvSpPr/>
          <p:nvPr/>
        </p:nvSpPr>
        <p:spPr>
          <a:xfrm>
            <a:off x="4982664" y="5476490"/>
            <a:ext cx="675565" cy="6755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928873" y="4368405"/>
            <a:ext cx="3477381" cy="34713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Risk Analysis</a:t>
            </a:r>
            <a:endParaRPr lang="zh-CN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" name="图片 22" descr="upload_post_object_v2_34205293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423" y="0"/>
            <a:ext cx="16002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5841776" y="2062798"/>
            <a:ext cx="3477381" cy="34713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Assumptions</a:t>
            </a:r>
            <a:endParaRPr lang="zh-CN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928900" y="870190"/>
            <a:ext cx="3477381" cy="34713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ntroduction</a:t>
            </a:r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5841722" y="3091258"/>
            <a:ext cx="6136976" cy="59921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Cash</a:t>
            </a:r>
            <a:r>
              <a:rPr lang="zh-CN" altLang="en-US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FlowStatement </a:t>
            </a:r>
            <a:r>
              <a:rPr lang="zh-CN" altLang="en-US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Viability Indicators</a:t>
            </a:r>
            <a:endParaRPr lang="zh-CN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470804" y="64897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202219044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Yueheng Wang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王月姮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928831" y="5566358"/>
            <a:ext cx="3477381" cy="34713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Recommendation</a:t>
            </a:r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23" y="4997973"/>
            <a:ext cx="2194750" cy="1463167"/>
          </a:xfrm>
          <a:prstGeom prst="rect">
            <a:avLst/>
          </a:prstGeom>
        </p:spPr>
      </p:pic>
      <p:pic>
        <p:nvPicPr>
          <p:cNvPr id="9" name="图片 8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2" y="3175241"/>
            <a:ext cx="968894" cy="507516"/>
          </a:xfrm>
          <a:prstGeom prst="rect">
            <a:avLst/>
          </a:prstGeom>
        </p:spPr>
      </p:pic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26" y="600819"/>
            <a:ext cx="2011854" cy="2011854"/>
          </a:xfrm>
          <a:prstGeom prst="rect">
            <a:avLst/>
          </a:prstGeom>
        </p:spPr>
      </p:pic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552413" y="1887073"/>
            <a:ext cx="10865491" cy="28190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[1]Audinate Annual Report 2024.https://www.audinate.com/company/history.2024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[2]Smith, J. (2020). "The Growth of Ethernet-Based AV Solutions: A Case Study of Dante AV." Journal of Audio-Visual Technologies, 15(3), 45-58.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[3]Ruegg, R. T., &amp; Marshall, H. E. (1990). Payback (PB). In Springer eBooks (pp. 92–104). https://doi.org/10.1007/978-1-4757-4688-4_7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[4]Gallo, A. (2014). A refresher on net present value.</a:t>
            </a:r>
            <a:r>
              <a:rPr lang="en-US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Harvard Business Review,</a:t>
            </a:r>
            <a:r>
              <a:rPr lang="en-US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19, 1-6.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[5]Larsen, V. G., Tollin, N., Sattrup, P. A., Birkved, M., &amp; Holmboe, T. (2022). What are the challenges in assessing circular economy for the built environment? A literature review on integrating LCA, LCC and S-LCA in life cycle sustainability assessment, LCSA. Journal of Building Engineering, 50, 104203. https://doi.org/10.1016/j.jobe.2022.104203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[6]Australian Bureau of Statistics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物价指数和通货膨胀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|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澳大利亚统计局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--- Price indexes and inflation | Australian Bureau of Statistics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552413" y="1044419"/>
            <a:ext cx="11107409" cy="563000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Bibliography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782383" y="6419530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202219072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-F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anghua Dai 戴方华</a:t>
            </a:r>
            <a:endParaRPr lang="en-US" altLang="zh-CN"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6410430" y="1838666"/>
            <a:ext cx="4503454" cy="452310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72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Modern No. 20" panose="02070704070505020303" charset="0"/>
                <a:ea typeface="Modern No. 20" panose="02070704070505020303" charset="0"/>
                <a:cs typeface="Modern No. 20" panose="02070704070505020303" charset="0"/>
              </a:rPr>
              <a:t>Thanks </a:t>
            </a:r>
            <a:endParaRPr lang="en-US" altLang="zh-CN" sz="72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Modern No. 20" panose="02070704070505020303" charset="0"/>
              <a:ea typeface="Modern No. 20" panose="02070704070505020303" charset="0"/>
              <a:cs typeface="Modern No. 20" panose="02070704070505020303" charset="0"/>
            </a:endParaRPr>
          </a:p>
          <a:p>
            <a:r>
              <a:rPr lang="en-US" altLang="zh-CN" sz="72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Modern No. 20" panose="02070704070505020303" charset="0"/>
                <a:ea typeface="Modern No. 20" panose="02070704070505020303" charset="0"/>
                <a:cs typeface="Modern No. 20" panose="02070704070505020303" charset="0"/>
              </a:rPr>
              <a:t>for</a:t>
            </a:r>
            <a:endParaRPr lang="en-US" altLang="zh-CN" sz="72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Modern No. 20" panose="02070704070505020303" charset="0"/>
              <a:ea typeface="Modern No. 20" panose="02070704070505020303" charset="0"/>
              <a:cs typeface="Modern No. 20" panose="02070704070505020303" charset="0"/>
            </a:endParaRPr>
          </a:p>
          <a:p>
            <a:r>
              <a:rPr lang="en-US" altLang="zh-CN" sz="72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Modern No. 20" panose="02070704070505020303" charset="0"/>
                <a:ea typeface="Modern No. 20" panose="02070704070505020303" charset="0"/>
                <a:cs typeface="Modern No. 20" panose="02070704070505020303" charset="0"/>
              </a:rPr>
              <a:t>Listening</a:t>
            </a:r>
            <a:endParaRPr lang="en-US" altLang="zh-CN" sz="72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Modern No. 20" panose="02070704070505020303" charset="0"/>
              <a:ea typeface="Modern No. 20" panose="02070704070505020303" charset="0"/>
              <a:cs typeface="Modern No. 20" panose="020707040705050203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1671593" y="2044700"/>
            <a:ext cx="4025912" cy="27095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3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852795" y="2552065"/>
            <a:ext cx="5856605" cy="17532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Intro&amp;</a:t>
            </a:r>
            <a:b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</a:br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project description 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383088" y="614090"/>
            <a:ext cx="307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-  CHAPTER 1 -</a:t>
            </a:r>
            <a:endParaRPr lang="en-US" sz="32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164869" y="61214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202219044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Yueheng Wang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王月姮</a:t>
            </a:r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26" y="600819"/>
            <a:ext cx="2011854" cy="2011854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205685" y="600860"/>
            <a:ext cx="7410743" cy="7914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200" b="1">
                <a:solidFill>
                  <a:srgbClr val="C55A1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Dante AV    </a:t>
            </a:r>
            <a:r>
              <a:rPr lang="zh-CN" altLang="en-US" sz="2200" b="1">
                <a:solidFill>
                  <a:srgbClr val="C55A1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zh-CN" sz="2200" b="1">
                <a:solidFill>
                  <a:srgbClr val="C55A1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Audinate Group Limited</a:t>
            </a:r>
            <a:endParaRPr lang="zh-CN" altLang="en-US" sz="2200" b="1">
              <a:solidFill>
                <a:srgbClr val="C55A1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upload_post_object_v2_27508999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" y="1608109"/>
            <a:ext cx="635055" cy="635055"/>
          </a:xfrm>
          <a:prstGeom prst="rect">
            <a:avLst/>
          </a:prstGeom>
        </p:spPr>
      </p:pic>
      <p:cxnSp>
        <p:nvCxnSpPr>
          <p:cNvPr id="6" name="直接连接符 5"/>
          <p:cNvCxnSpPr>
            <a:stCxn id="5" idx="3"/>
          </p:cNvCxnSpPr>
          <p:nvPr userDrawn="1"/>
        </p:nvCxnSpPr>
        <p:spPr>
          <a:xfrm>
            <a:off x="1401982" y="1925636"/>
            <a:ext cx="770844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 userDrawn="1"/>
        </p:nvSpPr>
        <p:spPr>
          <a:xfrm>
            <a:off x="711519" y="2243164"/>
            <a:ext cx="64262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b="1"/>
              <a:t>2019</a:t>
            </a:r>
            <a:endParaRPr lang="zh-CN" altLang="en-US" b="1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05584" y="1447054"/>
            <a:ext cx="906145" cy="33718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600"/>
              <a:t>15 years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80" y="3049629"/>
            <a:ext cx="4832061" cy="3068266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497139" y="2341274"/>
            <a:ext cx="6694799" cy="147516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2800">
                <a:solidFill>
                  <a:srgbClr val="4472C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Aims to revolutionize AV transmission </a:t>
            </a:r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Integrating advanced </a:t>
            </a:r>
            <a:r>
              <a:rPr lang="en-US" altLang="zh-CN" sz="2800">
                <a:solidFill>
                  <a:srgbClr val="4472C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hardware</a:t>
            </a:r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zh-CN" sz="2800">
                <a:solidFill>
                  <a:srgbClr val="4472C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Software</a:t>
            </a:r>
            <a:r>
              <a:rPr lang="en-US" altLang="zh-CN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technologies</a:t>
            </a:r>
            <a:endParaRPr lang="en-US" altLang="zh-CN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411729" y="4231036"/>
            <a:ext cx="6565454" cy="13836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Using Ethernet-based transmission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Eliminates the complexity of traditional analog cabling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Enabling high-quality, low-latency synchronization</a:t>
            </a:r>
            <a:endParaRPr lang="en-US" altLang="zh-CN" sz="280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470804" y="64897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202219044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Yueheng Wang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王月姮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26" y="600819"/>
            <a:ext cx="2011854" cy="2011854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144263" y="431950"/>
            <a:ext cx="7410743" cy="7914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3200" b="1">
                <a:solidFill>
                  <a:srgbClr val="C55A1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Company's financial status</a:t>
            </a:r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294863" y="1346214"/>
          <a:ext cx="8344535" cy="4822825"/>
        </p:xfrm>
        <a:graphic>
          <a:graphicData uri="http://schemas.openxmlformats.org/drawingml/2006/table">
            <a:tbl>
              <a:tblPr/>
              <a:tblGrid>
                <a:gridCol w="5459730"/>
                <a:gridCol w="2884805"/>
              </a:tblGrid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Indicators</a:t>
                      </a:r>
                      <a:endParaRPr lang="zh-CN" altLang="en-US" sz="2800"/>
                    </a:p>
                  </a:txBody>
                  <a:tcPr marL="68580" marR="68580" marT="0" marB="0" anchor="ctr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FFFFFF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Values</a:t>
                      </a:r>
                      <a:endParaRPr lang="zh-CN" altLang="en-US" sz="2800"/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72C4"/>
                    </a:solidFill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Total assets</a:t>
                      </a:r>
                      <a:endParaRPr lang="zh-CN" altLang="en-US" sz="28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等线" panose="02010600030101010101" charset="-122"/>
                      </a:endParaRPr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$189,474,000 </a:t>
                      </a:r>
                      <a:endParaRPr lang="en-US" altLang="en-US" sz="2800" b="1">
                        <a:solidFill>
                          <a:srgbClr val="000000"/>
                        </a:solidFill>
                        <a:latin typeface="Times New Roman" panose="02020603050405020304" charset="0"/>
                        <a:cs typeface="等线" panose="02010600030101010101" charset="-122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Debt Ratio</a:t>
                      </a:r>
                      <a:endParaRPr lang="zh-CN" altLang="en-US" sz="2800"/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10.02%</a:t>
                      </a:r>
                      <a:endParaRPr lang="zh-CN" altLang="en-US" sz="2800"/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Current Ratio</a:t>
                      </a:r>
                      <a:endParaRPr lang="zh-CN" altLang="en-US" sz="2800"/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8.88</a:t>
                      </a:r>
                      <a:endParaRPr lang="zh-CN" altLang="en-US" sz="2800"/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Total Assets Turnover</a:t>
                      </a:r>
                      <a:endParaRPr lang="zh-CN" altLang="en-US" sz="2800"/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0.48</a:t>
                      </a:r>
                      <a:endParaRPr lang="zh-CN" altLang="en-US" sz="2800"/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Return on Equity</a:t>
                      </a:r>
                      <a:endParaRPr lang="zh-CN" altLang="en-US" sz="2800"/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6.00%</a:t>
                      </a:r>
                      <a:endParaRPr lang="zh-CN" altLang="en-US" sz="2800"/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Price-to-Earnings Ratio</a:t>
                      </a:r>
                      <a:endParaRPr lang="zh-CN" altLang="en-US" sz="2800"/>
                    </a:p>
                  </a:txBody>
                  <a:tcPr marL="68580" marR="68580" marT="0" marB="0" anchor="b">
                    <a:lnL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等线" panose="02010600030101010101" charset="-122"/>
                        </a:rPr>
                        <a:t>0.72</a:t>
                      </a:r>
                      <a:endParaRPr lang="zh-CN" altLang="en-US" sz="2800"/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 userDrawn="1"/>
        </p:nvSpPr>
        <p:spPr>
          <a:xfrm>
            <a:off x="8470804" y="64897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202219044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Yueheng Wang </a:t>
            </a:r>
            <a:r>
              <a:rPr lang="zh-CN" altLang="en-US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王月姮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03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852795" y="2927985"/>
            <a:ext cx="5856605" cy="175323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 Assumptions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  <a:p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383088" y="614090"/>
            <a:ext cx="30702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Lato" panose="020F0502020204030203" pitchFamily="34" charset="0"/>
              </a:rPr>
              <a:t>-  CHAPTER 2 -</a:t>
            </a:r>
            <a:endParaRPr lang="en-US" sz="32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42034" y="6121464"/>
            <a:ext cx="350779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202219015-Jun Qi-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齐军</a:t>
            </a:r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 descr="無用PPT原创模板，未经授权禁止商用&#10;关注公众号【無用PPT】获取更多模板&#10;联系微信：wuyppt"/>
          <p:cNvSpPr/>
          <p:nvPr/>
        </p:nvSpPr>
        <p:spPr>
          <a:xfrm>
            <a:off x="6756301" y="1719617"/>
            <a:ext cx="4278575" cy="42581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1157118" y="1719617"/>
            <a:ext cx="4278575" cy="42581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组合 14" descr="無用PPT原创模板，未经授权禁止商用&#10;关注公众号【無用PPT】获取更多模板&#10;联系微信：wuyppt"/>
          <p:cNvGrpSpPr/>
          <p:nvPr/>
        </p:nvGrpSpPr>
        <p:grpSpPr>
          <a:xfrm>
            <a:off x="6756303" y="1719617"/>
            <a:ext cx="4278575" cy="4258102"/>
            <a:chOff x="1105466" y="1746913"/>
            <a:chExt cx="4278575" cy="4258102"/>
          </a:xfrm>
        </p:grpSpPr>
        <p:sp>
          <p:nvSpPr>
            <p:cNvPr id="16" name="矩形 15"/>
            <p:cNvSpPr/>
            <p:nvPr/>
          </p:nvSpPr>
          <p:spPr>
            <a:xfrm>
              <a:off x="1105468" y="1746913"/>
              <a:ext cx="4278573" cy="41625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05468" y="2163134"/>
              <a:ext cx="4278573" cy="791042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468" y="3077054"/>
              <a:ext cx="4278573" cy="1056881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05467" y="4262535"/>
              <a:ext cx="4278573" cy="71416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05467" y="505347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05466" y="5844480"/>
              <a:ext cx="4278573" cy="160535"/>
            </a:xfrm>
            <a:prstGeom prst="rect">
              <a:avLst/>
            </a:prstGeom>
            <a:solidFill>
              <a:srgbClr val="F5F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6678295" y="2200910"/>
            <a:ext cx="4603750" cy="6229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Focus on gradual improvements to existing features.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23" name="矩形 22" descr="無用PPT原创模板，未经授权禁止商用&#10;关注公众号【無用PPT】获取更多模板&#10;联系微信：wuyppt"/>
          <p:cNvSpPr/>
          <p:nvPr/>
        </p:nvSpPr>
        <p:spPr>
          <a:xfrm>
            <a:off x="6945294" y="3246322"/>
            <a:ext cx="4071273" cy="4824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Grow steadily by retaining existing customers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/>
        </p:nvSpPr>
        <p:spPr>
          <a:xfrm>
            <a:off x="7774920" y="4235239"/>
            <a:ext cx="244906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No major new investments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28" name="矩形 27" descr="無用PPT原创模板，未经授权禁止商用&#10;关注公众号【無用PPT】获取更多模板&#10;联系微信：wuyppt"/>
          <p:cNvSpPr/>
          <p:nvPr/>
        </p:nvSpPr>
        <p:spPr>
          <a:xfrm>
            <a:off x="7938852" y="1748213"/>
            <a:ext cx="191347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</a:rPr>
              <a:t>Alternative B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29" name="箭头: 右 28" descr="無用PPT原创模板，未经授权禁止商用&#10;关注公众号【無用PPT】获取更多模板&#10;联系微信：wuyppt"/>
          <p:cNvSpPr/>
          <p:nvPr/>
        </p:nvSpPr>
        <p:spPr>
          <a:xfrm rot="5400000">
            <a:off x="3962801" y="3578460"/>
            <a:ext cx="4258102" cy="540416"/>
          </a:xfrm>
          <a:prstGeom prst="rightArrow">
            <a:avLst/>
          </a:prstGeom>
          <a:gradFill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矩形 31" descr="無用PPT原创模板，未经授权禁止商用&#10;关注公众号【無用PPT】获取更多模板&#10;联系微信：wuyppt"/>
          <p:cNvSpPr/>
          <p:nvPr/>
        </p:nvSpPr>
        <p:spPr>
          <a:xfrm>
            <a:off x="2989260" y="497961"/>
            <a:ext cx="6863074" cy="7589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Alternatives of the project</a:t>
            </a:r>
            <a:endParaRPr lang="en-US" altLang="zh-C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pic>
        <p:nvPicPr>
          <p:cNvPr id="33" name="图片 3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05" y="6175101"/>
            <a:ext cx="968894" cy="507516"/>
          </a:xfrm>
          <a:prstGeom prst="rect">
            <a:avLst/>
          </a:prstGeom>
        </p:spPr>
      </p:pic>
      <p:sp>
        <p:nvSpPr>
          <p:cNvPr id="30" name="矩形 29" descr="無用PPT原创模板，未经授权禁止商用&#10;关注公众号【無用PPT】获取更多模板&#10;联系微信：wuyppt"/>
          <p:cNvSpPr/>
          <p:nvPr/>
        </p:nvSpPr>
        <p:spPr>
          <a:xfrm>
            <a:off x="1103709" y="1719529"/>
            <a:ext cx="4278575" cy="42581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4" name="组合 33" descr="無用PPT原创模板，未经授权禁止商用&#10;关注公众号【無用PPT】获取更多模板&#10;联系微信：wuyppt"/>
          <p:cNvGrpSpPr/>
          <p:nvPr/>
        </p:nvGrpSpPr>
        <p:grpSpPr>
          <a:xfrm>
            <a:off x="1103711" y="1719529"/>
            <a:ext cx="4278575" cy="4258102"/>
            <a:chOff x="1105466" y="1746913"/>
            <a:chExt cx="4278575" cy="4258102"/>
          </a:xfrm>
        </p:grpSpPr>
        <p:sp>
          <p:nvSpPr>
            <p:cNvPr id="35" name="矩形 34"/>
            <p:cNvSpPr/>
            <p:nvPr/>
          </p:nvSpPr>
          <p:spPr>
            <a:xfrm>
              <a:off x="1105468" y="1746913"/>
              <a:ext cx="4278573" cy="41625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105468" y="2163134"/>
              <a:ext cx="4278573" cy="791042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105468" y="3077054"/>
              <a:ext cx="4278573" cy="1056881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05467" y="4262535"/>
              <a:ext cx="4278573" cy="71416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05467" y="505347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05466" y="5844480"/>
              <a:ext cx="4278573" cy="160535"/>
            </a:xfrm>
            <a:prstGeom prst="rect">
              <a:avLst/>
            </a:prstGeom>
            <a:solidFill>
              <a:srgbClr val="F5F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1" name="矩形 40" descr="無用PPT原创模板，未经授权禁止商用&#10;关注公众号【無用PPT】获取更多模板&#10;联系微信：wuyppt"/>
          <p:cNvSpPr/>
          <p:nvPr/>
        </p:nvSpPr>
        <p:spPr>
          <a:xfrm>
            <a:off x="1629896" y="2175629"/>
            <a:ext cx="3031478" cy="54965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Focus on rapid tech advancements.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42" name="矩形 41" descr="無用PPT原创模板，未经授权禁止商用&#10;关注公众号【無用PPT】获取更多模板&#10;联系微信：wuyppt"/>
          <p:cNvSpPr/>
          <p:nvPr/>
        </p:nvSpPr>
        <p:spPr>
          <a:xfrm>
            <a:off x="1190625" y="3246120"/>
            <a:ext cx="4510405" cy="482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Target high-demand markets (education, offices).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43" name="矩形 42" descr="無用PPT原创模板，未经授权禁止商用&#10;关注公众号【無用PPT】获取更多模板&#10;联系微信：wuyppt"/>
          <p:cNvSpPr/>
          <p:nvPr/>
        </p:nvSpPr>
        <p:spPr>
          <a:xfrm>
            <a:off x="1103605" y="4256585"/>
            <a:ext cx="4503799" cy="6928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CN Bold" panose="020B0800000000000000" pitchFamily="34" charset="-122"/>
                <a:cs typeface="Times New Roman" panose="02020603050405020304" charset="0"/>
              </a:rPr>
              <a:t>Boost adoption through innovation, and marketing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CN Bold" panose="020B0800000000000000" pitchFamily="34" charset="-122"/>
              <a:cs typeface="Times New Roman" panose="02020603050405020304" charset="0"/>
            </a:endParaRPr>
          </a:p>
        </p:txBody>
      </p:sp>
      <p:sp>
        <p:nvSpPr>
          <p:cNvPr id="44" name="矩形 43" descr="無用PPT原创模板，未经授权禁止商用&#10;关注公众号【無用PPT】获取更多模板&#10;联系微信：wuyppt"/>
          <p:cNvSpPr/>
          <p:nvPr/>
        </p:nvSpPr>
        <p:spPr>
          <a:xfrm>
            <a:off x="2286260" y="1748125"/>
            <a:ext cx="191347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思源黑体 CN Heavy" panose="020B0A00000000000000" pitchFamily="34" charset="-122"/>
                <a:cs typeface="Times New Roman" panose="02020603050405020304" charset="0"/>
              </a:rPr>
              <a:t>Alternative A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思源黑体 CN Heavy" panose="020B0A00000000000000" pitchFamily="34" charset="-122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617206" y="1265911"/>
            <a:ext cx="3473669" cy="368300"/>
          </a:xfrm>
          <a:prstGeom prst="rect">
            <a:avLst/>
          </a:prstGeom>
        </p:spPr>
        <p:txBody>
          <a:bodyPr wrap="none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Enhanced Technology Adoption</a:t>
            </a:r>
            <a:endParaRPr lang="en-US" altLang="zh-CN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7824186" y="1329088"/>
            <a:ext cx="2350341" cy="368300"/>
          </a:xfrm>
          <a:prstGeom prst="rect">
            <a:avLst/>
          </a:prstGeom>
        </p:spPr>
        <p:txBody>
          <a:bodyPr wrap="none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Business as Usual</a:t>
            </a:r>
            <a:endParaRPr lang="en-US" altLang="zh-CN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255590" y="6263083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02219015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 Qi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-齐军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upload_post_object_v2_3618967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0" y="0"/>
            <a:ext cx="1640417" cy="1640417"/>
          </a:xfrm>
          <a:prstGeom prst="rect">
            <a:avLst/>
          </a:prstGeom>
        </p:spPr>
      </p:pic>
      <p:sp>
        <p:nvSpPr>
          <p:cNvPr id="32" name="矩形 31" descr="無用PPT原创模板，未经授权禁止商用&#10;关注公众号【無用PPT】获取更多模板&#10;联系微信：wuyppt"/>
          <p:cNvSpPr/>
          <p:nvPr/>
        </p:nvSpPr>
        <p:spPr>
          <a:xfrm>
            <a:off x="4689805" y="257069"/>
            <a:ext cx="3660963" cy="69451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noAutofit/>
          </a:bodyPr>
          <a:lstStyle/>
          <a:p>
            <a:r>
              <a:rPr lang="en-US" altLang="zh-C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charset="0"/>
                <a:cs typeface="Times New Roman" panose="02020603050405020304" charset="0"/>
              </a:rPr>
              <a:t>Costs</a:t>
            </a:r>
            <a:endParaRPr lang="en-US" altLang="zh-CN" b="1"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pic>
        <p:nvPicPr>
          <p:cNvPr id="33" name="图片 3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05" y="6175101"/>
            <a:ext cx="968894" cy="507516"/>
          </a:xfrm>
          <a:prstGeom prst="rect">
            <a:avLst/>
          </a:prstGeom>
        </p:spPr>
      </p:pic>
      <p:pic>
        <p:nvPicPr>
          <p:cNvPr id="30" name="图片 29" descr="upload_post_object_v2_2243831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" y="1331125"/>
            <a:ext cx="11095199" cy="2929750"/>
          </a:xfrm>
          <a:prstGeom prst="rect">
            <a:avLst/>
          </a:prstGeom>
        </p:spPr>
      </p:pic>
      <p:pic>
        <p:nvPicPr>
          <p:cNvPr id="35" name="图片 34" descr="upload_post_object_v2_5645555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67" y="4775012"/>
            <a:ext cx="11124110" cy="1972791"/>
          </a:xfrm>
          <a:prstGeom prst="rect">
            <a:avLst/>
          </a:prstGeom>
        </p:spPr>
      </p:pic>
      <p:sp>
        <p:nvSpPr>
          <p:cNvPr id="36" name="矩形 35"/>
          <p:cNvSpPr/>
          <p:nvPr userDrawn="1"/>
        </p:nvSpPr>
        <p:spPr>
          <a:xfrm>
            <a:off x="1875988" y="1867572"/>
            <a:ext cx="1297584" cy="379482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1875988" y="2785674"/>
            <a:ext cx="1297584" cy="518723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1875984" y="3843017"/>
            <a:ext cx="1219611" cy="417832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794210" y="6489676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02219015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 Qi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-齐军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4185949" y="315764"/>
            <a:ext cx="3624239" cy="70675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ea typeface="思源黑体 Heavy" panose="020B0A00000000000000" pitchFamily="34" charset="-122"/>
                <a:cs typeface="Times New Roman" panose="02020603050405020304" charset="0"/>
              </a:rPr>
              <a:t>Benefits</a:t>
            </a:r>
            <a:endParaRPr lang="en-US" altLang="zh-C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charset="0"/>
              <a:ea typeface="思源黑体 Heavy" panose="020B0A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图片 12" descr="upload_post_object_v2_21814448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844" y="2060649"/>
            <a:ext cx="11822213" cy="1662499"/>
          </a:xfrm>
          <a:prstGeom prst="rect">
            <a:avLst/>
          </a:prstGeom>
        </p:spPr>
      </p:pic>
      <p:pic>
        <p:nvPicPr>
          <p:cNvPr id="15" name="图片 14" descr="upload_post_object_v2_17362603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8" y="4312033"/>
            <a:ext cx="11822227" cy="1607084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575741" y="2343620"/>
            <a:ext cx="1471083" cy="14816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575753" y="2714037"/>
            <a:ext cx="1471083" cy="17991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575753" y="3274953"/>
            <a:ext cx="1471083" cy="1905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255590" y="6263083"/>
            <a:ext cx="2738593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02219015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-J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 Qi</a:t>
            </a:r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-齐军</a:t>
            </a:r>
            <a:endParaRPr lang="zh-CN" altLang="en-US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1*396"/>
  <p:tag name="TABLE_ENDDRAG_RECT" val="342*108*601*396"/>
</p:tagLst>
</file>

<file path=ppt/tags/tag2.xml><?xml version="1.0" encoding="utf-8"?>
<p:tagLst xmlns:p="http://schemas.openxmlformats.org/presentationml/2006/main">
  <p:tag name="KSO_WM_DIAGRAM_VIRTUALLY_FRAME" val="{&quot;height&quot;:282.3432283464567,&quot;left&quot;:37.87275590551181,&quot;top&quot;:306.88929133858267,&quot;width&quot;:867.835748031496}"/>
</p:tagLst>
</file>

<file path=ppt/tags/tag3.xml><?xml version="1.0" encoding="utf-8"?>
<p:tagLst xmlns:p="http://schemas.openxmlformats.org/presentationml/2006/main">
  <p:tag name="KSO_WM_DIAGRAM_VIRTUALLY_FRAME" val="{&quot;height&quot;:282.3432283464567,&quot;left&quot;:37.87275590551181,&quot;top&quot;:306.88929133858267,&quot;width&quot;:867.835748031496}"/>
</p:tagLst>
</file>

<file path=ppt/tags/tag4.xml><?xml version="1.0" encoding="utf-8"?>
<p:tagLst xmlns:p="http://schemas.openxmlformats.org/presentationml/2006/main">
  <p:tag name="KSO_WM_DIAGRAM_VIRTUALLY_FRAME" val="{&quot;height&quot;:282.3432283464567,&quot;left&quot;:37.87275590551181,&quot;top&quot;:306.88929133858267,&quot;width&quot;:867.835748031496}"/>
</p:tagLst>
</file>

<file path=ppt/tags/tag5.xml><?xml version="1.0" encoding="utf-8"?>
<p:tagLst xmlns:p="http://schemas.openxmlformats.org/presentationml/2006/main">
  <p:tag name="KSO_WM_DIAGRAM_VIRTUALLY_FRAME" val="{&quot;height&quot;:282.3432283464567,&quot;left&quot;:37.87275590551181,&quot;top&quot;:306.88929133858267,&quot;width&quot;:867.835748031496}"/>
</p:tagLst>
</file>

<file path=ppt/tags/tag6.xml><?xml version="1.0" encoding="utf-8"?>
<p:tagLst xmlns:p="http://schemas.openxmlformats.org/presentationml/2006/main">
  <p:tag name="KSO_WM_DIAGRAM_VIRTUALLY_FRAME" val="{&quot;height&quot;:282.3432283464567,&quot;left&quot;:37.87275590551181,&quot;top&quot;:306.88929133858267,&quot;width&quot;:867.835748031496}"/>
</p:tagLst>
</file>

<file path=ppt/tags/tag7.xml><?xml version="1.0" encoding="utf-8"?>
<p:tagLst xmlns:p="http://schemas.openxmlformats.org/presentationml/2006/main">
  <p:tag name="COMMONDATA" val="eyJoZGlkIjoiNTExMDZkNjlmYjYzNTBmNGJmNjY1YjI2ZmM4YTA1OG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5939</Words>
  <Application>WPS 演示</Application>
  <PresentationFormat>宽屏</PresentationFormat>
  <Paragraphs>420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Lato</vt:lpstr>
      <vt:lpstr>Calibri</vt:lpstr>
      <vt:lpstr>思源黑体 Heavy</vt:lpstr>
      <vt:lpstr>黑体</vt:lpstr>
      <vt:lpstr>Pirate Scripts</vt:lpstr>
      <vt:lpstr>Times New Roman</vt:lpstr>
      <vt:lpstr>思源黑体 Heavy</vt:lpstr>
      <vt:lpstr>等线</vt:lpstr>
      <vt:lpstr>思源黑体 CN Heavy</vt:lpstr>
      <vt:lpstr>楷体</vt:lpstr>
      <vt:lpstr>思源黑体 CN Bold</vt:lpstr>
      <vt:lpstr>Segoe UI Symbol</vt:lpstr>
      <vt:lpstr>微软雅黑</vt:lpstr>
      <vt:lpstr>Arial Unicode MS</vt:lpstr>
      <vt:lpstr>Times New Roman</vt:lpstr>
      <vt:lpstr>Wingdings</vt:lpstr>
      <vt:lpstr>思源黑体 Bold</vt:lpstr>
      <vt:lpstr>思源黑体 CN Medium</vt:lpstr>
      <vt:lpstr>思源黑体 CN Medium</vt:lpstr>
      <vt:lpstr>Modern No. 20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macpro;無用PPT</dc:creator>
  <cp:lastModifiedBy>kk</cp:lastModifiedBy>
  <cp:revision>13</cp:revision>
  <dcterms:created xsi:type="dcterms:W3CDTF">2024-12-17T00:17:00Z</dcterms:created>
  <dcterms:modified xsi:type="dcterms:W3CDTF">2024-12-17T14:44:13Z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0B118EFCAF3E4841AB4466F7991643B5_13</vt:lpwstr>
  </property>
  <property fmtid="{D5CDD505-2E9C-101B-9397-08002B2CF9AE}" pid="3" name="KSOProductBuildVer">
    <vt:lpwstr>2052-12.1.0.18608</vt:lpwstr>
  </property>
</Properties>
</file>